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6" r:id="rId2"/>
    <p:sldId id="257" r:id="rId3"/>
    <p:sldId id="276" r:id="rId4"/>
    <p:sldId id="277" r:id="rId5"/>
    <p:sldId id="278" r:id="rId6"/>
    <p:sldId id="279" r:id="rId7"/>
    <p:sldId id="280" r:id="rId8"/>
    <p:sldId id="281" r:id="rId9"/>
    <p:sldId id="284" r:id="rId10"/>
    <p:sldId id="282" r:id="rId11"/>
    <p:sldId id="283" r:id="rId12"/>
    <p:sldId id="285" r:id="rId13"/>
    <p:sldId id="286" r:id="rId14"/>
    <p:sldId id="287" r:id="rId15"/>
    <p:sldId id="288" r:id="rId16"/>
    <p:sldId id="289" r:id="rId17"/>
    <p:sldId id="293" r:id="rId18"/>
    <p:sldId id="290" r:id="rId19"/>
    <p:sldId id="291" r:id="rId20"/>
    <p:sldId id="294" r:id="rId21"/>
    <p:sldId id="29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BB4288-DE2A-A782-67C1-02AFBD85F249}" v="6" dt="2020-11-30T19:29:01.218"/>
    <p1510:client id="{C9EC420D-7B25-CBE9-CE84-5D4A27456ACE}" v="27" dt="2020-11-24T17:35:49.9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56" autoAdjust="0"/>
    <p:restoredTop sz="94660"/>
  </p:normalViewPr>
  <p:slideViewPr>
    <p:cSldViewPr snapToGrid="0">
      <p:cViewPr varScale="1">
        <p:scale>
          <a:sx n="115" d="100"/>
          <a:sy n="115" d="100"/>
        </p:scale>
        <p:origin x="3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1783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2301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709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14577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9916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73557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30717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6158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0398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3245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3306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5504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2354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8754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1827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7629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12/4/2020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148789274"/>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Notebook Page 27</a:t>
            </a:r>
          </a:p>
        </p:txBody>
      </p:sp>
      <p:sp>
        <p:nvSpPr>
          <p:cNvPr id="3" name="Subtitle 2"/>
          <p:cNvSpPr>
            <a:spLocks noGrp="1"/>
          </p:cNvSpPr>
          <p:nvPr>
            <p:ph type="subTitle" idx="1"/>
          </p:nvPr>
        </p:nvSpPr>
        <p:spPr/>
        <p:txBody>
          <a:bodyPr/>
          <a:lstStyle/>
          <a:p>
            <a:r>
              <a:rPr lang="en-US" dirty="0"/>
              <a:t>The Age of Empire</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Turner, Mahan, and the Plan for Empire</a:t>
            </a:r>
          </a:p>
        </p:txBody>
      </p:sp>
      <p:sp>
        <p:nvSpPr>
          <p:cNvPr id="3" name="Content Placeholder 2"/>
          <p:cNvSpPr>
            <a:spLocks noGrp="1"/>
          </p:cNvSpPr>
          <p:nvPr>
            <p:ph idx="1"/>
          </p:nvPr>
        </p:nvSpPr>
        <p:spPr>
          <a:xfrm>
            <a:off x="2589212" y="1346662"/>
            <a:ext cx="8915400" cy="5511338"/>
          </a:xfrm>
        </p:spPr>
        <p:txBody>
          <a:bodyPr>
            <a:normAutofit fontScale="92500" lnSpcReduction="20000"/>
          </a:bodyPr>
          <a:lstStyle/>
          <a:p>
            <a:r>
              <a:rPr lang="en-US" dirty="0"/>
              <a:t>While Turner provided the idea for an empire, Mahan provided the more practical guide. </a:t>
            </a:r>
          </a:p>
          <a:p>
            <a:r>
              <a:rPr lang="en-US" dirty="0"/>
              <a:t>In his 1890 work, </a:t>
            </a:r>
            <a:r>
              <a:rPr lang="en-US" i="1" dirty="0"/>
              <a:t>The Influence of </a:t>
            </a:r>
            <a:r>
              <a:rPr lang="en-US" i="1" dirty="0" err="1"/>
              <a:t>Seapower</a:t>
            </a:r>
            <a:r>
              <a:rPr lang="en-US" i="1" dirty="0"/>
              <a:t> upon History</a:t>
            </a:r>
            <a:r>
              <a:rPr lang="en-US" dirty="0"/>
              <a:t>, he suggested three strategies that would assist the United States in both constructing and maintaining an empire.</a:t>
            </a:r>
          </a:p>
          <a:p>
            <a:pPr lvl="1"/>
            <a:r>
              <a:rPr lang="en-US" dirty="0"/>
              <a:t> First, noting the sad state of the U.S. Navy, he called for the government to build a stronger, more powerful version. </a:t>
            </a:r>
          </a:p>
          <a:p>
            <a:pPr lvl="1"/>
            <a:r>
              <a:rPr lang="en-US" dirty="0"/>
              <a:t>Second, he suggested establishing a network of naval bases to fuel this expanding fleet. Seward’s previous acquisition of the Midway Islands served this purpose by providing an essential naval coaling station, which was vital, as the limited reach of steamships and their dependence on coal made naval coaling stations imperative for increasing the navy’s geographic reach. Future acquisitions in the Pacific and Caribbean increased this naval supply network.</a:t>
            </a:r>
          </a:p>
          <a:p>
            <a:pPr lvl="1"/>
            <a:r>
              <a:rPr lang="en-US" dirty="0"/>
              <a:t>Finally, Mahan urged the future construction of a canal across the isthmus of Central America, which would decrease by two-thirds the time and power required to move the new navy from the Pacific to the Atlantic oceans. </a:t>
            </a:r>
          </a:p>
          <a:p>
            <a:r>
              <a:rPr lang="en-US" dirty="0"/>
              <a:t>Heeding Mahan’s advice, the government moved quickly, passing the Naval Act of 1890, which set production levels for a new, modern fleet. By 1898, the government had succeeded in increasing the size of the U.S. Navy to an active fleet of 160 vessels, of which 114 were newly built of steel. In addition, the fleet now included six battleships, compared to zero in the previous decade. As a naval power, the country catapulted to the third strongest in world rankings by military experts, trailing only Spain and Great Britain.</a:t>
            </a:r>
          </a:p>
        </p:txBody>
      </p:sp>
    </p:spTree>
    <p:extLst>
      <p:ext uri="{BB962C8B-B14F-4D97-AF65-F5344CB8AC3E}">
        <p14:creationId xmlns:p14="http://schemas.microsoft.com/office/powerpoint/2010/main" val="1184362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Turner, Mahan, and the Plan for Empire</a:t>
            </a:r>
          </a:p>
        </p:txBody>
      </p:sp>
      <p:sp>
        <p:nvSpPr>
          <p:cNvPr id="3" name="Content Placeholder 2"/>
          <p:cNvSpPr>
            <a:spLocks noGrp="1"/>
          </p:cNvSpPr>
          <p:nvPr>
            <p:ph sz="half" idx="1"/>
          </p:nvPr>
        </p:nvSpPr>
        <p:spPr/>
        <p:txBody>
          <a:bodyPr>
            <a:normAutofit fontScale="85000" lnSpcReduction="20000"/>
          </a:bodyPr>
          <a:lstStyle/>
          <a:p>
            <a:r>
              <a:rPr lang="en-US" dirty="0"/>
              <a:t>The United States also began to expand its influence to other Pacific Islands, most notably Samoa and Hawaii. The United States annexed Hawaii in 1898, during the Spanish-American War.</a:t>
            </a:r>
          </a:p>
          <a:p>
            <a:r>
              <a:rPr lang="en-US" dirty="0"/>
              <a:t>The United States had similar strategic interests in the Samoan Islands of the South Pacific, most notably, access to the naval refueling station at Pago Pago where American merchant vessels as well as naval ships could take on food, fuel, and supplies. In 1899, in an effort to mitigate other foreign interests and still protect their own, the United States joined Great Britain and Germany in a three-party protectorate over the islands, which assured American access to the strategic ports located there.</a:t>
            </a:r>
          </a:p>
        </p:txBody>
      </p:sp>
      <p:pic>
        <p:nvPicPr>
          <p:cNvPr id="5" name="Content Placeholder 4"/>
          <p:cNvPicPr>
            <a:picLocks noGrp="1" noChangeAspect="1"/>
          </p:cNvPicPr>
          <p:nvPr>
            <p:ph sz="half" idx="2"/>
          </p:nvPr>
        </p:nvPicPr>
        <p:blipFill>
          <a:blip r:embed="rId2"/>
          <a:stretch>
            <a:fillRect/>
          </a:stretch>
        </p:blipFill>
        <p:spPr>
          <a:xfrm>
            <a:off x="7214523" y="2125663"/>
            <a:ext cx="4266942" cy="3778250"/>
          </a:xfrm>
          <a:prstGeom prst="rect">
            <a:avLst/>
          </a:prstGeom>
        </p:spPr>
      </p:pic>
    </p:spTree>
    <p:extLst>
      <p:ext uri="{BB962C8B-B14F-4D97-AF65-F5344CB8AC3E}">
        <p14:creationId xmlns:p14="http://schemas.microsoft.com/office/powerpoint/2010/main" val="452060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Spanish-American War and Overseas Empire</a:t>
            </a:r>
          </a:p>
        </p:txBody>
      </p:sp>
      <p:sp>
        <p:nvSpPr>
          <p:cNvPr id="6" name="Content Placeholder 5"/>
          <p:cNvSpPr>
            <a:spLocks noGrp="1"/>
          </p:cNvSpPr>
          <p:nvPr>
            <p:ph idx="1"/>
          </p:nvPr>
        </p:nvSpPr>
        <p:spPr>
          <a:xfrm>
            <a:off x="2589212" y="1745673"/>
            <a:ext cx="8915400" cy="5112327"/>
          </a:xfrm>
        </p:spPr>
        <p:txBody>
          <a:bodyPr>
            <a:normAutofit/>
          </a:bodyPr>
          <a:lstStyle/>
          <a:p>
            <a:r>
              <a:rPr lang="en-US" sz="2000" dirty="0"/>
              <a:t>The Spanish-American War was the first significant international military conflict for the United States since its war against Mexico in 1846.</a:t>
            </a:r>
          </a:p>
          <a:p>
            <a:pPr lvl="1"/>
            <a:r>
              <a:rPr lang="en-US" sz="1800" dirty="0"/>
              <a:t>It came to represent a critical milestone in the country’s development as an empire. Ostensibly about the rights of Cuban rebels to fight for freedom from Spain, the war had, for the United States at least, a far greater importance in the country’s desire to expand its global reach.</a:t>
            </a:r>
          </a:p>
          <a:p>
            <a:r>
              <a:rPr lang="en-US" sz="2000" dirty="0"/>
              <a:t>The Spanish-American War was notable not only because the United States succeeded in seizing territory from another empire, but also because it caused the global community to recognize that the United States was a formidable military power. </a:t>
            </a:r>
          </a:p>
          <a:p>
            <a:pPr lvl="1"/>
            <a:r>
              <a:rPr lang="en-US" sz="1800" dirty="0"/>
              <a:t>In what Secretary of State John Hay called “a splendid little war,” the United States significantly altered the balance of world power, just as the twentieth century began to unfold.</a:t>
            </a:r>
          </a:p>
        </p:txBody>
      </p:sp>
    </p:spTree>
    <p:extLst>
      <p:ext uri="{BB962C8B-B14F-4D97-AF65-F5344CB8AC3E}">
        <p14:creationId xmlns:p14="http://schemas.microsoft.com/office/powerpoint/2010/main" val="217721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Challenge of Declaring War</a:t>
            </a:r>
          </a:p>
        </p:txBody>
      </p:sp>
      <p:sp>
        <p:nvSpPr>
          <p:cNvPr id="6" name="Content Placeholder 5"/>
          <p:cNvSpPr>
            <a:spLocks noGrp="1"/>
          </p:cNvSpPr>
          <p:nvPr>
            <p:ph idx="1"/>
          </p:nvPr>
        </p:nvSpPr>
        <p:spPr>
          <a:xfrm>
            <a:off x="2589212" y="1330037"/>
            <a:ext cx="8915400" cy="5527964"/>
          </a:xfrm>
        </p:spPr>
        <p:txBody>
          <a:bodyPr>
            <a:normAutofit fontScale="77500" lnSpcReduction="20000"/>
          </a:bodyPr>
          <a:lstStyle/>
          <a:p>
            <a:r>
              <a:rPr lang="en-US" sz="2000" dirty="0"/>
              <a:t>Despite its name, the Spanish-American War had less to do with the foreign affairs between the United States and Spain than Spanish control over Cuba. </a:t>
            </a:r>
          </a:p>
          <a:p>
            <a:r>
              <a:rPr lang="en-US" sz="2000" dirty="0"/>
              <a:t>Spain had dominated Central and South America since the late fifteenth century. But, by 1890, the only Spanish colonies that had not yet acquired their independence were Cuba and Puerto Rico. </a:t>
            </a:r>
          </a:p>
          <a:p>
            <a:r>
              <a:rPr lang="en-US" sz="2000" dirty="0"/>
              <a:t>On several occasions prior to the war, Cuban independence fighters in the "Cuba </a:t>
            </a:r>
            <a:r>
              <a:rPr lang="en-US" sz="2000" dirty="0" err="1"/>
              <a:t>Libre</a:t>
            </a:r>
            <a:r>
              <a:rPr lang="en-US" sz="2000" dirty="0"/>
              <a:t>" movement had attempted unsuccessfully to end Spanish control of their lands. In 1895, a similar revolt for independence erupted in Cuba; again, Spanish forces under the command of General </a:t>
            </a:r>
            <a:r>
              <a:rPr lang="en-US" sz="2000" dirty="0" err="1"/>
              <a:t>Valeriano</a:t>
            </a:r>
            <a:r>
              <a:rPr lang="en-US" sz="2000" dirty="0"/>
              <a:t> </a:t>
            </a:r>
            <a:r>
              <a:rPr lang="en-US" sz="2000" dirty="0" err="1"/>
              <a:t>Weyler</a:t>
            </a:r>
            <a:r>
              <a:rPr lang="en-US" sz="2000" dirty="0"/>
              <a:t> repressed the insurrection. Particularly notorious was their policy of re-concentration in which Spanish troops forced rebels from the countryside into military-controlled camps in the cities, where many died from harsh conditions.</a:t>
            </a:r>
          </a:p>
          <a:p>
            <a:r>
              <a:rPr lang="en-US" sz="2000" dirty="0"/>
              <a:t>As with previous uprisings, Americans were largely sympathetic to the Cuban rebels’ cause, especially as the Spanish response was notably brutal. Evoking the same rhetoric of independence with which they fought the British during the American Revolution, several people quickly rallied to the Cuban fight for freedom. </a:t>
            </a:r>
          </a:p>
          <a:p>
            <a:r>
              <a:rPr lang="en-US" sz="2000" dirty="0"/>
              <a:t>The difference in this uprising, however, was that supporters saw in the renewed U.S. Navy a force that could be a strong ally for Cuba. </a:t>
            </a:r>
          </a:p>
          <a:p>
            <a:r>
              <a:rPr lang="en-US" sz="2000" dirty="0"/>
              <a:t>The late 1890s saw the height of yellow journalism, in which newspapers such as the New York Journal, led by William Randolph Hearst, and the New York World, published by Joseph Pulitzer, competed for readership with sensationalistic stories. These publishers, and many others who printed news stories for maximum drama and effect, knew that war would provide sensational copy.</a:t>
            </a:r>
            <a:endParaRPr lang="en-US" sz="1800" dirty="0"/>
          </a:p>
        </p:txBody>
      </p:sp>
    </p:spTree>
    <p:extLst>
      <p:ext uri="{BB962C8B-B14F-4D97-AF65-F5344CB8AC3E}">
        <p14:creationId xmlns:p14="http://schemas.microsoft.com/office/powerpoint/2010/main" val="4271037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Challenge of Declaring War</a:t>
            </a:r>
          </a:p>
        </p:txBody>
      </p:sp>
      <p:sp>
        <p:nvSpPr>
          <p:cNvPr id="6" name="Content Placeholder 5"/>
          <p:cNvSpPr>
            <a:spLocks noGrp="1"/>
          </p:cNvSpPr>
          <p:nvPr>
            <p:ph idx="1"/>
          </p:nvPr>
        </p:nvSpPr>
        <p:spPr>
          <a:xfrm>
            <a:off x="2589212" y="1330037"/>
            <a:ext cx="8915400" cy="5527964"/>
          </a:xfrm>
        </p:spPr>
        <p:txBody>
          <a:bodyPr>
            <a:normAutofit fontScale="85000" lnSpcReduction="20000"/>
          </a:bodyPr>
          <a:lstStyle/>
          <a:p>
            <a:r>
              <a:rPr lang="en-US" sz="2000" dirty="0"/>
              <a:t>However, even as sensationalist news stories fanned the public’s desire to try out their new navy while supporting freedom, one key figure remained unmoved. President William McKinley, despite commanding a new, powerful navy, also recognized that the new fleet—and soldiers—were untested. </a:t>
            </a:r>
          </a:p>
          <a:p>
            <a:r>
              <a:rPr lang="en-US" sz="2000" dirty="0"/>
              <a:t>Preparing for a reelection bid in 1900, McKinley did not see a potential war with Spain, acknowledged to be the most powerful naval force in the world, as a good bet. McKinley did publicly admonish Spain for its actions against the rebels, and urged Spain to find a peaceful solution in Cuba, but he remained resistant to public pressure for American military intervention.</a:t>
            </a:r>
          </a:p>
          <a:p>
            <a:r>
              <a:rPr lang="en-US" sz="2000" dirty="0"/>
              <a:t>McKinley’s reticence to involve the United States changed in February 1898. He had ordered one of the newest navy battleships, the USS Maine, to drop anchor off the coast of Cuba in order to observe the situation, and to prepare to evacuate American citizens from Cuba if necessary. Just days after it arrived, on February 15, an explosion destroyed the Maine, killing over 250 American sailors.</a:t>
            </a:r>
          </a:p>
          <a:p>
            <a:r>
              <a:rPr lang="en-US" sz="2000" dirty="0"/>
              <a:t>Immediately, yellow journalists jumped on the headline that the explosion was the result of a Spanish attack, and that all Americans should rally to war. The newspaper battle cry quickly emerged, “Remember the Maine!” </a:t>
            </a:r>
          </a:p>
          <a:p>
            <a:r>
              <a:rPr lang="en-US" sz="2000" dirty="0"/>
              <a:t>Recent examinations of the evidence of that time have led many historians to conclude that the explosion was likely an accident due to the storage of gun powder close to the very hot boilers. But in 1898, without ready evidence, the newspapers called for a war that would sell papers, and the American public rallied behind the cry.</a:t>
            </a:r>
            <a:endParaRPr lang="en-US" sz="1800" dirty="0"/>
          </a:p>
        </p:txBody>
      </p:sp>
    </p:spTree>
    <p:extLst>
      <p:ext uri="{BB962C8B-B14F-4D97-AF65-F5344CB8AC3E}">
        <p14:creationId xmlns:p14="http://schemas.microsoft.com/office/powerpoint/2010/main" val="457412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Challenge of Declaring War</a:t>
            </a:r>
          </a:p>
        </p:txBody>
      </p:sp>
      <p:sp>
        <p:nvSpPr>
          <p:cNvPr id="6" name="Content Placeholder 5"/>
          <p:cNvSpPr>
            <a:spLocks noGrp="1"/>
          </p:cNvSpPr>
          <p:nvPr>
            <p:ph idx="1"/>
          </p:nvPr>
        </p:nvSpPr>
        <p:spPr>
          <a:xfrm>
            <a:off x="2589212" y="1330037"/>
            <a:ext cx="8915400" cy="5527964"/>
          </a:xfrm>
        </p:spPr>
        <p:txBody>
          <a:bodyPr>
            <a:normAutofit/>
          </a:bodyPr>
          <a:lstStyle/>
          <a:p>
            <a:r>
              <a:rPr lang="en-US" sz="2000" dirty="0"/>
              <a:t>McKinley made one final effort to avoid war, when late in March, he called on Spain to end its policy of concentrating the native population in military camps in Cuba, and to formally declare Cuba’s independence. </a:t>
            </a:r>
          </a:p>
          <a:p>
            <a:r>
              <a:rPr lang="en-US" sz="2000" dirty="0"/>
              <a:t>Spain refused, leaving McKinley little choice but to request a declaration of war from Congress. Congress received McKinley’s war message, and on April 19, 1898, they officially recognized Cuba’s independence and authorized McKinley to use military force to remove Spain from the island. </a:t>
            </a:r>
          </a:p>
          <a:p>
            <a:r>
              <a:rPr lang="en-US" sz="2000" dirty="0"/>
              <a:t>Equally important, Congress passed the Teller Amendment to the resolution, which stated that the United States would not annex Cuba following the war, appeasing those who opposed expansionism.</a:t>
            </a:r>
            <a:endParaRPr lang="en-US" sz="1800" dirty="0"/>
          </a:p>
        </p:txBody>
      </p:sp>
    </p:spTree>
    <p:extLst>
      <p:ext uri="{BB962C8B-B14F-4D97-AF65-F5344CB8AC3E}">
        <p14:creationId xmlns:p14="http://schemas.microsoft.com/office/powerpoint/2010/main" val="831219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 Brief and Decisive</a:t>
            </a:r>
          </a:p>
        </p:txBody>
      </p:sp>
      <p:sp>
        <p:nvSpPr>
          <p:cNvPr id="3" name="Content Placeholder 2"/>
          <p:cNvSpPr>
            <a:spLocks noGrp="1"/>
          </p:cNvSpPr>
          <p:nvPr>
            <p:ph idx="1"/>
          </p:nvPr>
        </p:nvSpPr>
        <p:spPr>
          <a:xfrm>
            <a:off x="2589212" y="1235242"/>
            <a:ext cx="8915400" cy="5622758"/>
          </a:xfrm>
        </p:spPr>
        <p:txBody>
          <a:bodyPr>
            <a:normAutofit fontScale="70000" lnSpcReduction="20000"/>
          </a:bodyPr>
          <a:lstStyle/>
          <a:p>
            <a:r>
              <a:rPr lang="en-US" dirty="0"/>
              <a:t>The Spanish-American War lasted approximately ten weeks, and the outcome was clear: The United States triumphed in its goal of helping liberate Cuba from Spanish control. </a:t>
            </a:r>
          </a:p>
          <a:p>
            <a:r>
              <a:rPr lang="en-US" dirty="0"/>
              <a:t>Despite the positive result, the conflict did present significant challenges to the United States military. </a:t>
            </a:r>
          </a:p>
          <a:p>
            <a:pPr lvl="1"/>
            <a:r>
              <a:rPr lang="en-US" dirty="0"/>
              <a:t>Although the new navy was powerful, the ships were, as McKinley feared, largely untested. </a:t>
            </a:r>
          </a:p>
          <a:p>
            <a:pPr lvl="1"/>
            <a:r>
              <a:rPr lang="en-US" dirty="0"/>
              <a:t>Similarly untested were the American soldiers. The country had fewer than thirty thousand soldiers and sailors, many of whom were unprepared to do battle with a formidable opponent. </a:t>
            </a:r>
          </a:p>
          <a:p>
            <a:pPr lvl="1"/>
            <a:r>
              <a:rPr lang="en-US" dirty="0"/>
              <a:t>But volunteers sought to make up the difference. Over one million American men—many lacking a uniform and coming equipped with their own guns—quickly answered McKinley’s call for able-bodied men. </a:t>
            </a:r>
          </a:p>
          <a:p>
            <a:pPr lvl="1"/>
            <a:r>
              <a:rPr lang="en-US" dirty="0"/>
              <a:t>Nearly ten thousand African American men also volunteered for service, despite the segregated conditions and additional hardships they faced, including violent uprisings at a few American bases before they departed for Cuba. </a:t>
            </a:r>
          </a:p>
          <a:p>
            <a:pPr lvl="1"/>
            <a:r>
              <a:rPr lang="en-US" dirty="0"/>
              <a:t>The government, although grateful for the volunteer effort, was still unprepared to feed and supply such a force, and many suffered malnutrition and malaria for their sacrifice.</a:t>
            </a:r>
          </a:p>
          <a:p>
            <a:r>
              <a:rPr lang="en-US" dirty="0"/>
              <a:t>To the surprise of the Spanish forces who saw the conflict as a clear war over Cuba, American military strategists prepared for it as a war for empire. </a:t>
            </a:r>
          </a:p>
          <a:p>
            <a:r>
              <a:rPr lang="en-US" dirty="0"/>
              <a:t>More so than simply the liberation of Cuba and the protection of American interests in the Caribbean, military strategists sought to further Mahan’s vision of additional naval bases in the Pacific Ocean, reaching as far as mainland Asia. Such a strategy would also benefit American industrialists who sought to expand their markets into China. </a:t>
            </a:r>
          </a:p>
          <a:p>
            <a:r>
              <a:rPr lang="en-US" dirty="0"/>
              <a:t>Just before leaving his post for volunteer service as a lieutenant colonel in the U.S. cavalry, Assistant Secretary of the Navy Theodore Roosevelt ordered navy ships to attack the Spanish fleet in the Philippines, another island chain under Spanish control. </a:t>
            </a:r>
          </a:p>
          <a:p>
            <a:pPr lvl="1"/>
            <a:r>
              <a:rPr lang="en-US" dirty="0"/>
              <a:t>As a result, the first significant military confrontation took place not in Cuba but halfway around the world in the Philippines. Commodore George Dewey led the U.S. Navy in a decisive victory, sinking all of the Spanish ships while taking almost no American losses. Within a month, the U.S. Army landed a force to take the islands from Spain, which it succeeded in doing by mid-August 1899.</a:t>
            </a:r>
          </a:p>
        </p:txBody>
      </p:sp>
    </p:spTree>
    <p:extLst>
      <p:ext uri="{BB962C8B-B14F-4D97-AF65-F5344CB8AC3E}">
        <p14:creationId xmlns:p14="http://schemas.microsoft.com/office/powerpoint/2010/main" val="3550337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 Brief and Decisive</a:t>
            </a:r>
          </a:p>
        </p:txBody>
      </p:sp>
      <p:sp>
        <p:nvSpPr>
          <p:cNvPr id="3" name="Content Placeholder 2"/>
          <p:cNvSpPr>
            <a:spLocks noGrp="1"/>
          </p:cNvSpPr>
          <p:nvPr>
            <p:ph idx="1"/>
          </p:nvPr>
        </p:nvSpPr>
        <p:spPr>
          <a:xfrm>
            <a:off x="2589212" y="1235242"/>
            <a:ext cx="8915400" cy="5622758"/>
          </a:xfrm>
        </p:spPr>
        <p:txBody>
          <a:bodyPr>
            <a:normAutofit/>
          </a:bodyPr>
          <a:lstStyle/>
          <a:p>
            <a:r>
              <a:rPr lang="en-US" dirty="0"/>
              <a:t>The victory in Cuba took a little longer. </a:t>
            </a:r>
          </a:p>
          <a:p>
            <a:r>
              <a:rPr lang="en-US" dirty="0"/>
              <a:t>In June, seventeen thousand American troops landed in Cuba. </a:t>
            </a:r>
          </a:p>
          <a:p>
            <a:r>
              <a:rPr lang="en-US" dirty="0"/>
              <a:t>Although they initially met with little Spanish resistance, by early July, fierce battles ensued near the Spanish stronghold in Santiago. </a:t>
            </a:r>
          </a:p>
          <a:p>
            <a:pPr lvl="1"/>
            <a:r>
              <a:rPr lang="en-US" dirty="0"/>
              <a:t>Most famously, Theodore Roosevelt led his Rough Riders, an all-volunteer cavalry unit made up of adventure-seeking college graduates, and veterans and cowboys from the Southwest, in a charge up Kettle Hill, next to San Juan Hill, which resulted in American forces surrounding Santiago. </a:t>
            </a:r>
          </a:p>
          <a:p>
            <a:pPr lvl="1"/>
            <a:r>
              <a:rPr lang="en-US" dirty="0"/>
              <a:t>The Spanish fleet made a last-ditch effort to escape to the sea but ran into an American naval blockade that resulted in total destruction, with every Spanish vessel sunk. </a:t>
            </a:r>
          </a:p>
          <a:p>
            <a:pPr lvl="1"/>
            <a:r>
              <a:rPr lang="en-US" dirty="0"/>
              <a:t>Lacking any naval support, Spain quickly lost control of Puerto Rico as well, offering virtually no resistance to advancing American forces. </a:t>
            </a:r>
          </a:p>
          <a:p>
            <a:r>
              <a:rPr lang="en-US" dirty="0"/>
              <a:t>By the end of July, the fighting had ended and the war was over. Despite its short duration and limited number of casualties—fewer than 350 soldiers died in combat, about 1,600 were wounded, while almost 3,000 men died from disease—the war carried enormous significance for Americans who celebrated the victory as a reconciliation between North and South.</a:t>
            </a:r>
          </a:p>
        </p:txBody>
      </p:sp>
    </p:spTree>
    <p:extLst>
      <p:ext uri="{BB962C8B-B14F-4D97-AF65-F5344CB8AC3E}">
        <p14:creationId xmlns:p14="http://schemas.microsoft.com/office/powerpoint/2010/main" val="1993339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Peace and Creating an Empire</a:t>
            </a:r>
          </a:p>
        </p:txBody>
      </p:sp>
      <p:sp>
        <p:nvSpPr>
          <p:cNvPr id="3" name="Content Placeholder 2"/>
          <p:cNvSpPr>
            <a:spLocks noGrp="1"/>
          </p:cNvSpPr>
          <p:nvPr>
            <p:ph idx="1"/>
          </p:nvPr>
        </p:nvSpPr>
        <p:spPr>
          <a:xfrm>
            <a:off x="2589212" y="1764632"/>
            <a:ext cx="8915400" cy="5093368"/>
          </a:xfrm>
        </p:spPr>
        <p:txBody>
          <a:bodyPr>
            <a:normAutofit fontScale="92500" lnSpcReduction="20000"/>
          </a:bodyPr>
          <a:lstStyle/>
          <a:p>
            <a:r>
              <a:rPr lang="en-US" dirty="0"/>
              <a:t>As the war closed, Spanish and American diplomats made arrangements for a peace conference in Paris. </a:t>
            </a:r>
          </a:p>
          <a:p>
            <a:r>
              <a:rPr lang="en-US" dirty="0"/>
              <a:t>They met in October 1898, with the Spanish government committed to regaining control of the Philippines, which they felt were unjustly taken in a war that was solely about Cuban independence. </a:t>
            </a:r>
          </a:p>
          <a:p>
            <a:pPr lvl="1"/>
            <a:r>
              <a:rPr lang="en-US" dirty="0"/>
              <a:t>While the Teller Amendment ensured freedom for Cuba, President McKinley was reluctant to relinquish the strategically useful prize of the Philippines. </a:t>
            </a:r>
          </a:p>
          <a:p>
            <a:pPr lvl="1"/>
            <a:r>
              <a:rPr lang="en-US" dirty="0"/>
              <a:t>He certainly did not want to give the islands back to Spain, nor did he want another European power to step in to seize them. </a:t>
            </a:r>
          </a:p>
          <a:p>
            <a:pPr lvl="1"/>
            <a:r>
              <a:rPr lang="en-US" dirty="0"/>
              <a:t>Neither the Spanish nor the Americans considered giving the islands their independence, since, with the pervasive racism and cultural stereotyping of the day, they believed the Filipino people were not capable of governing themselves. </a:t>
            </a:r>
          </a:p>
          <a:p>
            <a:r>
              <a:rPr lang="en-US" dirty="0"/>
              <a:t>As the peace negotiations unfolded, Spain agreed to recognize Cuba’s independence, as well as recognize American control of Puerto Rico and Guam. McKinley insisted that the United States maintain control over the Philippines as an annexation, in return for a $20 million payment to Spain. Although Spain was reluctant, they were in no position militarily to deny the American demand. The two sides finalized the Treaty of Paris on December 10, 1898. With it came the international recognition that there was a new American empire that included the Philippines, Puerto Rico, and Guam. </a:t>
            </a:r>
          </a:p>
        </p:txBody>
      </p:sp>
    </p:spTree>
    <p:extLst>
      <p:ext uri="{BB962C8B-B14F-4D97-AF65-F5344CB8AC3E}">
        <p14:creationId xmlns:p14="http://schemas.microsoft.com/office/powerpoint/2010/main" val="53445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Peace and Creating an Empire</a:t>
            </a:r>
          </a:p>
        </p:txBody>
      </p:sp>
      <p:sp>
        <p:nvSpPr>
          <p:cNvPr id="3" name="Content Placeholder 2"/>
          <p:cNvSpPr>
            <a:spLocks noGrp="1"/>
          </p:cNvSpPr>
          <p:nvPr>
            <p:ph idx="1"/>
          </p:nvPr>
        </p:nvSpPr>
        <p:spPr>
          <a:xfrm>
            <a:off x="2589212" y="1764632"/>
            <a:ext cx="8915400" cy="5093368"/>
          </a:xfrm>
        </p:spPr>
        <p:txBody>
          <a:bodyPr>
            <a:normAutofit/>
          </a:bodyPr>
          <a:lstStyle/>
          <a:p>
            <a:r>
              <a:rPr lang="en-US" dirty="0"/>
              <a:t>Domestically, the country was neither unified in their support of the treaty nor in the idea of the United States building an empire at all. </a:t>
            </a:r>
          </a:p>
          <a:p>
            <a:r>
              <a:rPr lang="en-US" dirty="0"/>
              <a:t>Many prominent Americans, including Jane Addams, former President Grover Cleveland, Andrew Carnegie, Mark Twain, and Samuel Gompers, felt strongly that the country should not be pursuing an empire, and, in 1898, they formed the Anti-Imperialist League to oppose this expansionism. </a:t>
            </a:r>
          </a:p>
          <a:p>
            <a:pPr lvl="1"/>
            <a:r>
              <a:rPr lang="en-US" dirty="0"/>
              <a:t>The reasons for their opposition were varied: Some felt that empire building went against the principles of democracy and freedom upon which the country was founded, some worried about competition from foreign workers, and some held the xenophobic viewpoint that the assimilation of other races would hurt the country. </a:t>
            </a:r>
          </a:p>
          <a:p>
            <a:pPr lvl="1"/>
            <a:r>
              <a:rPr lang="en-US" dirty="0"/>
              <a:t>Foreign treaties require a two-thirds majority in the U.S. Senate to pass, and the Anti-Imperialist League’s pressure led them to a clear split, with the possibility of defeat of the treaty seeming imminent. Less than a week before the scheduled vote, however, news of a Filipino uprising against American forces reached the United States. Undecided senators were convinced of the need to maintain an American presence in the region and preempt the intervention of another European power, and the Senate formally ratified the treaty on February 6, 1899.</a:t>
            </a:r>
          </a:p>
        </p:txBody>
      </p:sp>
    </p:spTree>
    <p:extLst>
      <p:ext uri="{BB962C8B-B14F-4D97-AF65-F5344CB8AC3E}">
        <p14:creationId xmlns:p14="http://schemas.microsoft.com/office/powerpoint/2010/main" val="290015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77261"/>
          </a:xfrm>
        </p:spPr>
        <p:txBody>
          <a:bodyPr/>
          <a:lstStyle/>
          <a:p>
            <a:r>
              <a:rPr lang="en-US" dirty="0"/>
              <a:t>Terms to guide your notes (</a:t>
            </a:r>
            <a:r>
              <a:rPr lang="en-US" dirty="0">
                <a:solidFill>
                  <a:schemeClr val="accent4"/>
                </a:solidFill>
              </a:rPr>
              <a:t>Today’s are purple</a:t>
            </a:r>
            <a:r>
              <a:rPr lang="en-US" dirty="0">
                <a:solidFill>
                  <a:schemeClr val="accent2"/>
                </a:solidFill>
              </a:rPr>
              <a:t>)</a:t>
            </a:r>
            <a:r>
              <a:rPr lang="en-US" dirty="0"/>
              <a:t>:</a:t>
            </a:r>
          </a:p>
        </p:txBody>
      </p:sp>
      <p:sp>
        <p:nvSpPr>
          <p:cNvPr id="3" name="Content Placeholder 2"/>
          <p:cNvSpPr>
            <a:spLocks noGrp="1"/>
          </p:cNvSpPr>
          <p:nvPr>
            <p:ph idx="1"/>
          </p:nvPr>
        </p:nvSpPr>
        <p:spPr/>
        <p:txBody>
          <a:bodyPr>
            <a:normAutofit fontScale="92500" lnSpcReduction="10000"/>
          </a:bodyPr>
          <a:lstStyle/>
          <a:p>
            <a:r>
              <a:rPr lang="en-US" dirty="0">
                <a:solidFill>
                  <a:schemeClr val="accent4"/>
                </a:solidFill>
              </a:rPr>
              <a:t>Isolationist, Frontier Thesis, Yellow journalism, anti-imperialist league, </a:t>
            </a:r>
            <a:r>
              <a:rPr lang="en-US" dirty="0">
                <a:solidFill>
                  <a:schemeClr val="accent2"/>
                </a:solidFill>
              </a:rPr>
              <a:t>sphere of influence, open door policy, dollar diplomacy</a:t>
            </a:r>
          </a:p>
          <a:p>
            <a:r>
              <a:rPr lang="en-US" dirty="0">
                <a:solidFill>
                  <a:schemeClr val="accent4"/>
                </a:solidFill>
              </a:rPr>
              <a:t>William Seward, Fredrick Jackson Turner, Alfred Thayer Mahan, William Taft</a:t>
            </a:r>
          </a:p>
          <a:p>
            <a:r>
              <a:rPr lang="en-US" dirty="0">
                <a:solidFill>
                  <a:schemeClr val="accent4"/>
                </a:solidFill>
              </a:rPr>
              <a:t>How did Seward extend American political and commercial influence?</a:t>
            </a:r>
          </a:p>
          <a:p>
            <a:r>
              <a:rPr lang="en-US" dirty="0">
                <a:solidFill>
                  <a:schemeClr val="accent4"/>
                </a:solidFill>
              </a:rPr>
              <a:t>How did industrialization lead the US towards a more expansionist foreign policy beginning in the 1870’s?</a:t>
            </a:r>
          </a:p>
          <a:p>
            <a:r>
              <a:rPr lang="en-US" dirty="0">
                <a:solidFill>
                  <a:schemeClr val="accent4"/>
                </a:solidFill>
              </a:rPr>
              <a:t>What three strategies did Mahan propose to construct and maintain a U.S. empire?</a:t>
            </a:r>
          </a:p>
          <a:p>
            <a:r>
              <a:rPr lang="en-US" dirty="0">
                <a:solidFill>
                  <a:schemeClr val="accent4"/>
                </a:solidFill>
              </a:rPr>
              <a:t>How was yellow journalism a contributing cause of the Spanish-American War?</a:t>
            </a:r>
          </a:p>
          <a:p>
            <a:r>
              <a:rPr lang="en-US" dirty="0">
                <a:solidFill>
                  <a:schemeClr val="accent2"/>
                </a:solidFill>
              </a:rPr>
              <a:t>Explain the meaning of “big stick” foreign policy.</a:t>
            </a:r>
          </a:p>
          <a:p>
            <a:r>
              <a:rPr lang="en-US" dirty="0">
                <a:solidFill>
                  <a:schemeClr val="accent2"/>
                </a:solidFill>
              </a:rPr>
              <a:t>What were the military and economic benefits of the panama canal?</a:t>
            </a:r>
          </a:p>
        </p:txBody>
      </p:sp>
    </p:spTree>
    <p:extLst>
      <p:ext uri="{BB962C8B-B14F-4D97-AF65-F5344CB8AC3E}">
        <p14:creationId xmlns:p14="http://schemas.microsoft.com/office/powerpoint/2010/main" val="2551137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Peace and Creating an Empire</a:t>
            </a:r>
          </a:p>
        </p:txBody>
      </p:sp>
      <p:sp>
        <p:nvSpPr>
          <p:cNvPr id="3" name="Content Placeholder 2"/>
          <p:cNvSpPr>
            <a:spLocks noGrp="1"/>
          </p:cNvSpPr>
          <p:nvPr>
            <p:ph idx="1"/>
          </p:nvPr>
        </p:nvSpPr>
        <p:spPr>
          <a:xfrm>
            <a:off x="2589212" y="1764632"/>
            <a:ext cx="8915400" cy="5093368"/>
          </a:xfrm>
        </p:spPr>
        <p:txBody>
          <a:bodyPr>
            <a:normAutofit fontScale="92500" lnSpcReduction="20000"/>
          </a:bodyPr>
          <a:lstStyle/>
          <a:p>
            <a:r>
              <a:rPr lang="en-US" dirty="0"/>
              <a:t>The newly formed American empire was not immediately secure, as Filipino rebels, led by Emilio Aguinaldo, fought back against American forces stationed there. </a:t>
            </a:r>
          </a:p>
          <a:p>
            <a:r>
              <a:rPr lang="en-US" dirty="0"/>
              <a:t>The Filipinos’ war for independence lasted three years, with over four thousand American and twenty thousand Filipino combatant deaths; the civilian death toll is estimated as high as 250,000. </a:t>
            </a:r>
          </a:p>
          <a:p>
            <a:r>
              <a:rPr lang="en-US" dirty="0"/>
              <a:t>Finally, in 1901, President McKinley appointed William Howard Taft as the civil governor of the Philippines in an effort to disengage the American military from direct confrontations with the Filipino people. </a:t>
            </a:r>
          </a:p>
          <a:p>
            <a:r>
              <a:rPr lang="en-US" dirty="0"/>
              <a:t>Under Taft’s leadership, Americans built a new transportation infrastructure, hospitals, and schools, hoping to win over the local population. The rebels quickly lost influence, and Aguinaldo was captured by American forces and forced to swear allegiance to the United States. The Taft Commission, as it became known, continued to introduce reforms to modernize and improve daily life for the country despite pockets of resistance that continued to fight through the spring of 1902. Much of the commission’s rule centered on legislative reforms to local government structure and national agencies, with the commission offering appointments to resistance leaders in exchange for their support. The Philippines continued under American rule until they became self-governing in 1946.</a:t>
            </a:r>
          </a:p>
        </p:txBody>
      </p:sp>
    </p:spTree>
    <p:extLst>
      <p:ext uri="{BB962C8B-B14F-4D97-AF65-F5344CB8AC3E}">
        <p14:creationId xmlns:p14="http://schemas.microsoft.com/office/powerpoint/2010/main" val="2484170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Peace and Creating an Empire</a:t>
            </a:r>
          </a:p>
        </p:txBody>
      </p:sp>
      <p:sp>
        <p:nvSpPr>
          <p:cNvPr id="3" name="Content Placeholder 2"/>
          <p:cNvSpPr>
            <a:spLocks noGrp="1"/>
          </p:cNvSpPr>
          <p:nvPr>
            <p:ph idx="1"/>
          </p:nvPr>
        </p:nvSpPr>
        <p:spPr>
          <a:xfrm>
            <a:off x="2589212" y="1764632"/>
            <a:ext cx="8915400" cy="5093368"/>
          </a:xfrm>
        </p:spPr>
        <p:txBody>
          <a:bodyPr>
            <a:normAutofit fontScale="85000" lnSpcReduction="10000"/>
          </a:bodyPr>
          <a:lstStyle/>
          <a:p>
            <a:r>
              <a:rPr lang="en-US" dirty="0"/>
              <a:t>After the conclusion of the Spanish-American War and the successful passage of the peace treaty with Spain, the United States continued to acquire other territories. </a:t>
            </a:r>
          </a:p>
          <a:p>
            <a:r>
              <a:rPr lang="en-US" dirty="0"/>
              <a:t>Seeking an expanded international presence, as well as control of maritime routes and naval stations, the United States grew to include Hawaii, which was granted territorial status in 1900, and Alaska, which, although purchased from Russia decades earlier, only became a recognized territory in 1912. In both cases, their status as territories granted U.S. citizenship to their residents. </a:t>
            </a:r>
          </a:p>
          <a:p>
            <a:r>
              <a:rPr lang="en-US" dirty="0"/>
              <a:t>The Foraker Act of 1900 established Puerto Rico as an American territory with its own civil government. It was not until 1917 that Puerto Ricans were granted American citizenship. </a:t>
            </a:r>
          </a:p>
          <a:p>
            <a:r>
              <a:rPr lang="en-US" dirty="0"/>
              <a:t>Guam and Samoa, which had been taken as part of the war, remained under the control of the U.S. Navy. </a:t>
            </a:r>
          </a:p>
          <a:p>
            <a:r>
              <a:rPr lang="en-US" dirty="0"/>
              <a:t>Cuba, which after the war was technically a free country, adopted a constitution based on the U.S. Constitution. While the Teller Amendment had prohibited the United States from annexing the country, a subsequent amendment, the Platt Amendment, secured the right of the United States to interfere in Cuban affairs if threats to a stable government emerged. The Platt Amendment also guaranteed the United States its own naval and coaling station on the island’s southern Guantanamo Bay and prohibited Cuba from making treaties with other countries that might eventually threaten their independence. While Cuba remained an independent nation on paper, in all practicality the United States governed Cuba’s foreign policy and economic agreements.</a:t>
            </a:r>
          </a:p>
        </p:txBody>
      </p:sp>
    </p:spTree>
    <p:extLst>
      <p:ext uri="{BB962C8B-B14F-4D97-AF65-F5344CB8AC3E}">
        <p14:creationId xmlns:p14="http://schemas.microsoft.com/office/powerpoint/2010/main" val="142071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Turner, Mahan, and the Roots of Empire</a:t>
            </a:r>
          </a:p>
        </p:txBody>
      </p:sp>
      <p:sp>
        <p:nvSpPr>
          <p:cNvPr id="3" name="Content Placeholder 2"/>
          <p:cNvSpPr>
            <a:spLocks noGrp="1"/>
          </p:cNvSpPr>
          <p:nvPr>
            <p:ph idx="1"/>
          </p:nvPr>
        </p:nvSpPr>
        <p:spPr>
          <a:xfrm>
            <a:off x="2589212" y="1780674"/>
            <a:ext cx="8915400" cy="4684294"/>
          </a:xfrm>
        </p:spPr>
        <p:txBody>
          <a:bodyPr>
            <a:normAutofit/>
          </a:bodyPr>
          <a:lstStyle/>
          <a:p>
            <a:r>
              <a:rPr lang="en-US" dirty="0"/>
              <a:t>During the time of Reconstruction, the U.S. government showed no significant initiative in foreign affairs. </a:t>
            </a:r>
          </a:p>
          <a:p>
            <a:r>
              <a:rPr lang="en-US" dirty="0"/>
              <a:t>Western expansion and the goal of Manifest Destiny still held the country’s attention</a:t>
            </a:r>
          </a:p>
          <a:p>
            <a:r>
              <a:rPr lang="en-US" dirty="0"/>
              <a:t>Reconstruction efforts took up most of the nation’s resources. </a:t>
            </a:r>
          </a:p>
          <a:p>
            <a:r>
              <a:rPr lang="en-US" dirty="0"/>
              <a:t>As the century came to a close, however, a variety of factors, from the closing of the American frontier to the country’s increased industrial production, led the United States to look beyond its borders. Countries in Europe were building their empires through global power and trade, and the United States did not want to be left behind.</a:t>
            </a:r>
          </a:p>
        </p:txBody>
      </p:sp>
    </p:spTree>
    <p:extLst>
      <p:ext uri="{BB962C8B-B14F-4D97-AF65-F5344CB8AC3E}">
        <p14:creationId xmlns:p14="http://schemas.microsoft.com/office/powerpoint/2010/main" val="223820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America’s Limited But Aggressive Push Outward</a:t>
            </a:r>
          </a:p>
        </p:txBody>
      </p:sp>
      <p:sp>
        <p:nvSpPr>
          <p:cNvPr id="3" name="Content Placeholder 2"/>
          <p:cNvSpPr>
            <a:spLocks noGrp="1"/>
          </p:cNvSpPr>
          <p:nvPr>
            <p:ph idx="1"/>
          </p:nvPr>
        </p:nvSpPr>
        <p:spPr>
          <a:xfrm>
            <a:off x="2589212" y="2133600"/>
            <a:ext cx="8915400" cy="4724400"/>
          </a:xfrm>
        </p:spPr>
        <p:txBody>
          <a:bodyPr>
            <a:normAutofit fontScale="77500" lnSpcReduction="20000"/>
          </a:bodyPr>
          <a:lstStyle/>
          <a:p>
            <a:r>
              <a:rPr lang="en-US" dirty="0"/>
              <a:t>On the eve of the Civil War, the country lacked the means to establish a strong position in international diplomacy. </a:t>
            </a:r>
          </a:p>
          <a:p>
            <a:pPr lvl="1"/>
            <a:r>
              <a:rPr lang="en-US" dirty="0"/>
              <a:t>As of 1865, the U.S. State Department had barely sixty employees and no ambassadors representing American interests abroad. Instead, only two dozen American foreign ministers were located in key countries, and those often gained their positions not through diplomatic skills or expertise in foreign affairs but through bribes.</a:t>
            </a:r>
          </a:p>
          <a:p>
            <a:pPr lvl="1"/>
            <a:r>
              <a:rPr lang="en-US" dirty="0"/>
              <a:t>A strong international presence required a strong military—specifically a navy—which the United States, after the Civil War, was in no position to maintain. </a:t>
            </a:r>
          </a:p>
          <a:p>
            <a:pPr lvl="1"/>
            <a:r>
              <a:rPr lang="en-US" dirty="0"/>
              <a:t>Additionally, as late as 1890, with the U.S. Navy significantly reduced in size, a majority of vessels were classified as “Old Navy,” meaning a mixture of iron hulled and wholly wooden ships. While the navy had introduced the first all-steel, triple-hulled steam engine vessels seven years earlier, they had only thirteen of them in operation by 1890.</a:t>
            </a:r>
          </a:p>
          <a:p>
            <a:r>
              <a:rPr lang="en-US" dirty="0"/>
              <a:t>Despite such widespread isolationist impulses and the sheer inability to maintain a strong international position, the United States moved ahead sporadically with a modest foreign policy agenda in the three decades following the Civil War. </a:t>
            </a:r>
          </a:p>
          <a:p>
            <a:pPr lvl="1"/>
            <a:r>
              <a:rPr lang="en-US" dirty="0"/>
              <a:t>Secretary of State William Seward, who held that position from 1861 through 1869, sought to extend American political and commercial influence in both Asia and Latin America. </a:t>
            </a:r>
          </a:p>
          <a:p>
            <a:pPr lvl="1"/>
            <a:r>
              <a:rPr lang="en-US" dirty="0"/>
              <a:t>A treaty with Nicaragua set the early course for the future construction of a canal across Central America. He also pushed through the annexation of the Midway Islands in the Pacific Ocean, which subsequently opened a more stable route to Asian markets. In frequent conversations with President Lincoln, among others, Seward openly spoke of his desire to obtain British Columbia, the Hawaiian Islands, portions of the Dominican Republic, Cuba, and other territories. He explained his motives to a Boston audience in 1867, when he professed his intention to give the United States “control of the world.”</a:t>
            </a:r>
          </a:p>
        </p:txBody>
      </p:sp>
    </p:spTree>
    <p:extLst>
      <p:ext uri="{BB962C8B-B14F-4D97-AF65-F5344CB8AC3E}">
        <p14:creationId xmlns:p14="http://schemas.microsoft.com/office/powerpoint/2010/main" val="984484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America’s Limited But Aggressive Push Outward</a:t>
            </a:r>
          </a:p>
        </p:txBody>
      </p:sp>
      <p:sp>
        <p:nvSpPr>
          <p:cNvPr id="3" name="Content Placeholder 2"/>
          <p:cNvSpPr>
            <a:spLocks noGrp="1"/>
          </p:cNvSpPr>
          <p:nvPr>
            <p:ph idx="1"/>
          </p:nvPr>
        </p:nvSpPr>
        <p:spPr>
          <a:xfrm>
            <a:off x="2589212" y="2133600"/>
            <a:ext cx="8915400" cy="4724400"/>
          </a:xfrm>
        </p:spPr>
        <p:txBody>
          <a:bodyPr>
            <a:normAutofit fontScale="92500"/>
          </a:bodyPr>
          <a:lstStyle/>
          <a:p>
            <a:r>
              <a:rPr lang="en-US" dirty="0"/>
              <a:t>Most notably, in 1867, Seward obtained the Alaskan Territory from Russia for a purchase price of $7.2 million. In the United States, several newspaper editors openly questioned the purchase and labeled it “</a:t>
            </a:r>
            <a:r>
              <a:rPr lang="en-US" b="1" dirty="0"/>
              <a:t>Seward’s Folly</a:t>
            </a:r>
            <a:r>
              <a:rPr lang="en-US" dirty="0"/>
              <a:t>”</a:t>
            </a:r>
          </a:p>
          <a:p>
            <a:r>
              <a:rPr lang="en-US" dirty="0"/>
              <a:t>Seward’s successor as Secretary of State, Hamilton Fish, held the position from 1869 through 1877. Fish spent much of his time settling international disputes involving American interests, including claims that British assistance to the Confederates prolonged the Civil War for about two years. In these so-called Alabama claims, a U.S. senator charged that the Confederacy won a number of crucial battles with the help of one British cruiser and demanded $2 billion in British reparations. Alternatively, the United States would settle for the rights to Canada. A joint commission representing both countries eventually settled on a British payment of $15 million to the United States. In the negotiations, Fish also suggested adding the Dominican Republic as a territorial possession with a path towards statehood, as well as discussing the construction of a transoceanic canal with Colombia. Although neither negotiation ended in the desired result, they both expressed Fish’s intent to cautiously build an American empire without creating any unnecessary military entanglements in the wake of the Civil War.</a:t>
            </a:r>
          </a:p>
        </p:txBody>
      </p:sp>
    </p:spTree>
    <p:extLst>
      <p:ext uri="{BB962C8B-B14F-4D97-AF65-F5344CB8AC3E}">
        <p14:creationId xmlns:p14="http://schemas.microsoft.com/office/powerpoint/2010/main" val="3721085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Religious, and Social Interests Set the Stage for Empire</a:t>
            </a:r>
          </a:p>
        </p:txBody>
      </p:sp>
      <p:sp>
        <p:nvSpPr>
          <p:cNvPr id="3" name="Content Placeholder 2"/>
          <p:cNvSpPr>
            <a:spLocks noGrp="1"/>
          </p:cNvSpPr>
          <p:nvPr>
            <p:ph idx="1"/>
          </p:nvPr>
        </p:nvSpPr>
        <p:spPr>
          <a:xfrm>
            <a:off x="2589212" y="2133600"/>
            <a:ext cx="8915400" cy="4724400"/>
          </a:xfrm>
        </p:spPr>
        <p:txBody>
          <a:bodyPr>
            <a:normAutofit fontScale="55000" lnSpcReduction="20000"/>
          </a:bodyPr>
          <a:lstStyle/>
          <a:p>
            <a:r>
              <a:rPr lang="en-US" sz="2500" dirty="0"/>
              <a:t>While the United States slowly pushed outward and sought to absorb the borderlands (and the indigenous cultures that lived there), the country was also changing how it functioned. </a:t>
            </a:r>
          </a:p>
          <a:p>
            <a:r>
              <a:rPr lang="en-US" sz="2500" dirty="0"/>
              <a:t>As a new industrial United States began to emerge in the 1870s, economic interests began to lead the country toward a more expansionist foreign policy. By forging new and stronger ties overseas, the United States would gain access to international markets for export, as well as better deals on the raw materials needed domestically. The concerns raised by the economic depression of the early 1890s further convinced business owners that they needed to tap into new markets, even at the risk of foreign entanglements.</a:t>
            </a:r>
          </a:p>
          <a:p>
            <a:r>
              <a:rPr lang="en-US" sz="2500" dirty="0"/>
              <a:t>As a result of these growing economic pressures, American exports to other nations skyrocketed in the years following the Civil War, from $234 million in 1865 to $605 million in 1875. By 1898, on the eve of the Spanish-American War, American exports had reached a height of $1.3 billion annually. Imports over the same period also increased substantially, from $238 million in 1865 to $616 million in 1898. Such an increased investment in overseas markets in turn strengthened Americans’ interest in foreign affairs.</a:t>
            </a:r>
          </a:p>
          <a:p>
            <a:r>
              <a:rPr lang="en-US" sz="2500" dirty="0"/>
              <a:t>Religious leaders and Progressive reformers joined businesses in their growing interest in American expansion, as both sought to increase the democratic and Christian influences of the United States abroad. Imperialism and Progressivism were compatible in the minds of many reformers who thought the Progressive impulses for democracy at home translated overseas as well. </a:t>
            </a:r>
          </a:p>
          <a:p>
            <a:r>
              <a:rPr lang="en-US" sz="2500" dirty="0"/>
              <a:t>Editors of such magazines as </a:t>
            </a:r>
            <a:r>
              <a:rPr lang="en-US" sz="2500" i="1" dirty="0"/>
              <a:t>Century</a:t>
            </a:r>
            <a:r>
              <a:rPr lang="en-US" sz="2500" dirty="0"/>
              <a:t>, </a:t>
            </a:r>
            <a:r>
              <a:rPr lang="en-US" sz="2500" i="1" dirty="0"/>
              <a:t>Outlook</a:t>
            </a:r>
            <a:r>
              <a:rPr lang="en-US" sz="2500" dirty="0"/>
              <a:t>, and </a:t>
            </a:r>
            <a:r>
              <a:rPr lang="en-US" sz="2500" i="1" dirty="0"/>
              <a:t>Harper’s</a:t>
            </a:r>
            <a:r>
              <a:rPr lang="en-US" sz="2500" dirty="0"/>
              <a:t> supported an imperialistic stance as the democratic responsibility of the United States. Several Protestant faiths formed missionary societies in the years after the Civil War, seeking to expand their reach, particularly in Asia. Influenced by such works as Reverend Josiah Strong’s </a:t>
            </a:r>
            <a:r>
              <a:rPr lang="en-US" sz="2500" i="1" dirty="0"/>
              <a:t>Our Country: Its Possible Future and Its Present Crisis</a:t>
            </a:r>
            <a:r>
              <a:rPr lang="en-US" sz="2500" dirty="0"/>
              <a:t> (1885), missionaries sought to spread the gospel throughout the country and abroad. </a:t>
            </a:r>
            <a:endParaRPr lang="en-US" dirty="0"/>
          </a:p>
        </p:txBody>
      </p:sp>
    </p:spTree>
    <p:extLst>
      <p:ext uri="{BB962C8B-B14F-4D97-AF65-F5344CB8AC3E}">
        <p14:creationId xmlns:p14="http://schemas.microsoft.com/office/powerpoint/2010/main" val="4166493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Religious, and Social Interests Set the Stage </a:t>
            </a:r>
            <a:r>
              <a:rPr lang="en-US"/>
              <a:t>for Empire</a:t>
            </a:r>
          </a:p>
        </p:txBody>
      </p:sp>
      <p:sp>
        <p:nvSpPr>
          <p:cNvPr id="3" name="Content Placeholder 2"/>
          <p:cNvSpPr>
            <a:spLocks noGrp="1"/>
          </p:cNvSpPr>
          <p:nvPr>
            <p:ph idx="1"/>
          </p:nvPr>
        </p:nvSpPr>
        <p:spPr>
          <a:xfrm>
            <a:off x="2589212" y="2133600"/>
            <a:ext cx="8915400" cy="4724400"/>
          </a:xfrm>
        </p:spPr>
        <p:txBody>
          <a:bodyPr>
            <a:normAutofit fontScale="92500" lnSpcReduction="20000"/>
          </a:bodyPr>
          <a:lstStyle/>
          <a:p>
            <a:r>
              <a:rPr lang="en-US" dirty="0"/>
              <a:t>Social reformers of the early Progressive Era also performed work abroad that mirrored the missionaries. Many were influenced by recent scholarship on race-based intelligence and embraced the implications of social Darwinist theory that alleged inferior races were destined to poverty on account of their lower evolutionary status. While certainly not all reformers espoused a racist view of intelligence and civilization, many of these reformers believed that the Anglo-Saxon race was mentally superior to others and owed the presumed less evolved populations their stewardship and social uplift—a service the British writer Rudyard Kipling termed “the white man’s burden.”</a:t>
            </a:r>
          </a:p>
          <a:p>
            <a:r>
              <a:rPr lang="en-US" dirty="0"/>
              <a:t>By trying to help people in less industrialized countries achieve a higher standard of living and a better understanding of the principles of democracy, reformers hoped to contribute to a noble cause, but their approach suffered from the same paternalism that hampered Progressive reforms at home. Whether reformers and missionaries worked with native communities in the borderlands such as New Mexico; in the inner cities, like the Salvation Army; or overseas, their approaches had much in common. Their good intentions and willingness to work in difficult conditions shone through in the letters and articles they wrote from the field. Often in their writing, it was clear that they felt divinely empowered to change the lives of other, less fortunate, and presumably, less enlightened, people. Whether oversees or in the urban slums, they benefitted from the same passions but expressed the same paternalism.</a:t>
            </a:r>
          </a:p>
        </p:txBody>
      </p:sp>
    </p:spTree>
    <p:extLst>
      <p:ext uri="{BB962C8B-B14F-4D97-AF65-F5344CB8AC3E}">
        <p14:creationId xmlns:p14="http://schemas.microsoft.com/office/powerpoint/2010/main" val="4083530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Turner, Mahan, and the Plan for Empire</a:t>
            </a:r>
          </a:p>
        </p:txBody>
      </p:sp>
      <p:sp>
        <p:nvSpPr>
          <p:cNvPr id="3" name="Content Placeholder 2"/>
          <p:cNvSpPr>
            <a:spLocks noGrp="1"/>
          </p:cNvSpPr>
          <p:nvPr>
            <p:ph idx="1"/>
          </p:nvPr>
        </p:nvSpPr>
        <p:spPr>
          <a:xfrm>
            <a:off x="2589212" y="1338349"/>
            <a:ext cx="8915400" cy="5519651"/>
          </a:xfrm>
        </p:spPr>
        <p:txBody>
          <a:bodyPr>
            <a:normAutofit fontScale="92500" lnSpcReduction="20000"/>
          </a:bodyPr>
          <a:lstStyle/>
          <a:p>
            <a:r>
              <a:rPr lang="en-US" dirty="0"/>
              <a:t>The initial work of businesses, missionaries, and reformers set the stage by the early 1890s for advocates of an expanded foreign policy and a vision of an American empire. </a:t>
            </a:r>
          </a:p>
          <a:p>
            <a:r>
              <a:rPr lang="en-US" dirty="0"/>
              <a:t>Following decades of an official stance of isolationism combined with relatively weak presidents who lacked the popular mandate or congressional support to undertake substantial overseas commitments, a new cadre of American leaders—many of whom were too young to fully comprehend the damage inflicted by the Civil War—assumed leadership roles. </a:t>
            </a:r>
          </a:p>
          <a:p>
            <a:r>
              <a:rPr lang="en-US" dirty="0"/>
              <a:t>Eager to be tested in international conflict, these new leaders hoped to prove America’s might on a global stage. The Assistant Secretary of the Navy, Theodore Roosevelt, was one of these leaders who sought to expand American influence globally, and he advocated for the expansion of the U.S. Navy, which at the turn of the century was the only weapons system suitable for securing overseas expansion.</a:t>
            </a:r>
          </a:p>
          <a:p>
            <a:r>
              <a:rPr lang="en-US" dirty="0"/>
              <a:t>Historian Fredrick Jackson Turner and naval strategist Alfred Thayer Mahan were instrumental in the country’s move toward foreign expansion.</a:t>
            </a:r>
          </a:p>
          <a:p>
            <a:pPr lvl="1"/>
            <a:r>
              <a:rPr lang="en-US" dirty="0"/>
              <a:t>Turner announced his </a:t>
            </a:r>
            <a:r>
              <a:rPr lang="en-US" b="1" dirty="0"/>
              <a:t>Frontier Thesis</a:t>
            </a:r>
            <a:r>
              <a:rPr lang="en-US" dirty="0"/>
              <a:t>—that American democracy was largely formed by the American frontier—at the Chicago World’s Colombian Exposition. He noted that “for nearly three centuries the dominant fact in American life has been expansion.” He continued: “American energy will continually demand a wider field for its exercise.” Although there was no more room for these forces to proceed domestically, they would continue to find an outlet on the international stage. </a:t>
            </a:r>
          </a:p>
        </p:txBody>
      </p:sp>
    </p:spTree>
    <p:extLst>
      <p:ext uri="{BB962C8B-B14F-4D97-AF65-F5344CB8AC3E}">
        <p14:creationId xmlns:p14="http://schemas.microsoft.com/office/powerpoint/2010/main" val="3449285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Turner, Mahan, and the Plan for Empire</a:t>
            </a:r>
          </a:p>
        </p:txBody>
      </p:sp>
      <p:sp>
        <p:nvSpPr>
          <p:cNvPr id="3" name="Content Placeholder 2"/>
          <p:cNvSpPr>
            <a:spLocks noGrp="1"/>
          </p:cNvSpPr>
          <p:nvPr>
            <p:ph idx="1"/>
          </p:nvPr>
        </p:nvSpPr>
        <p:spPr>
          <a:xfrm>
            <a:off x="2589212" y="1346662"/>
            <a:ext cx="8915400" cy="5511338"/>
          </a:xfrm>
        </p:spPr>
        <p:txBody>
          <a:bodyPr>
            <a:normAutofit/>
          </a:bodyPr>
          <a:lstStyle/>
          <a:p>
            <a:r>
              <a:rPr lang="en-US" dirty="0"/>
              <a:t>Turner concluded that “the demands for a vigorous foreign policy, for an interoceanic canal, for a revival of our power upon our seas, and for the extension of American influence to outlying islands and adjoining countries are indications that the forces [of expansion] will continue.” </a:t>
            </a:r>
          </a:p>
          <a:p>
            <a:r>
              <a:rPr lang="en-US" dirty="0"/>
              <a:t>These policies would permit Americans to find new markets. Also mindful of the mitigating influence of a frontier—in terms of easing pressure from increased immigration and population expansion in the eastern and </a:t>
            </a:r>
            <a:r>
              <a:rPr lang="en-US" dirty="0" err="1"/>
              <a:t>midwestern</a:t>
            </a:r>
            <a:r>
              <a:rPr lang="en-US" dirty="0"/>
              <a:t> United States—he encouraged new outlets for further population growth, whether as lands for further American settlement or to accommodate more immigrants. Turner’s thesis was enormously influential at the time but has subsequently been widely criticized by historians. Specifically, the thesis underscores the pervasive racism and disregard for the indigenous communities, cultures, and individuals in the American borderlands and beyond.</a:t>
            </a:r>
          </a:p>
        </p:txBody>
      </p:sp>
    </p:spTree>
    <p:extLst>
      <p:ext uri="{BB962C8B-B14F-4D97-AF65-F5344CB8AC3E}">
        <p14:creationId xmlns:p14="http://schemas.microsoft.com/office/powerpoint/2010/main" val="11093128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1223</TotalTime>
  <Words>4833</Words>
  <Application>Microsoft Office PowerPoint</Application>
  <PresentationFormat>Widescreen</PresentationFormat>
  <Paragraphs>120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Wisp</vt:lpstr>
      <vt:lpstr>Notebook Page 27</vt:lpstr>
      <vt:lpstr>Terms to guide your notes (Today’s are purple):</vt:lpstr>
      <vt:lpstr>Turner, Mahan, and the Roots of Empire</vt:lpstr>
      <vt:lpstr>America’s Limited But Aggressive Push Outward</vt:lpstr>
      <vt:lpstr>America’s Limited But Aggressive Push Outward</vt:lpstr>
      <vt:lpstr>Business, Religious, and Social Interests Set the Stage for Empire</vt:lpstr>
      <vt:lpstr>Business, Religious, and Social Interests Set the Stage for Empire</vt:lpstr>
      <vt:lpstr>Turner, Mahan, and the Plan for Empire</vt:lpstr>
      <vt:lpstr>Turner, Mahan, and the Plan for Empire</vt:lpstr>
      <vt:lpstr>Turner, Mahan, and the Plan for Empire</vt:lpstr>
      <vt:lpstr>Turner, Mahan, and the Plan for Empire</vt:lpstr>
      <vt:lpstr>The Spanish-American War and Overseas Empire</vt:lpstr>
      <vt:lpstr>The Challenge of Declaring War</vt:lpstr>
      <vt:lpstr>The Challenge of Declaring War</vt:lpstr>
      <vt:lpstr>The Challenge of Declaring War</vt:lpstr>
      <vt:lpstr>War: Brief and Decisive</vt:lpstr>
      <vt:lpstr>War: Brief and Decisive</vt:lpstr>
      <vt:lpstr>Establishing Peace and Creating an Empire</vt:lpstr>
      <vt:lpstr>Establishing Peace and Creating an Empire</vt:lpstr>
      <vt:lpstr>Establishing Peace and Creating an Empire</vt:lpstr>
      <vt:lpstr>Establishing Peace and Creating an Empire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Eric Simondsen</cp:lastModifiedBy>
  <cp:revision>88</cp:revision>
  <dcterms:created xsi:type="dcterms:W3CDTF">2020-11-16T20:30:47Z</dcterms:created>
  <dcterms:modified xsi:type="dcterms:W3CDTF">2020-12-04T19:36:30Z</dcterms:modified>
</cp:coreProperties>
</file>