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B4288-DE2A-A782-67C1-02AFBD85F249}" v="6" dt="2020-11-30T19:29:01.218"/>
    <p1510:client id="{C9EC420D-7B25-CBE9-CE84-5D4A27456ACE}" v="27" dt="2020-11-24T17:35:49.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6" autoAdjust="0"/>
    <p:restoredTop sz="94660"/>
  </p:normalViewPr>
  <p:slideViewPr>
    <p:cSldViewPr snapToGrid="0">
      <p:cViewPr varScale="1">
        <p:scale>
          <a:sx n="60" d="100"/>
          <a:sy n="60" d="100"/>
        </p:scale>
        <p:origin x="78" y="12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1783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2301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709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14577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9916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73557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30717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6158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0398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3245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330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5504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2354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8754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1827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7629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12/2/2020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148789274"/>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Notebook Page 26</a:t>
            </a:r>
          </a:p>
        </p:txBody>
      </p:sp>
      <p:sp>
        <p:nvSpPr>
          <p:cNvPr id="3" name="Subtitle 2"/>
          <p:cNvSpPr>
            <a:spLocks noGrp="1"/>
          </p:cNvSpPr>
          <p:nvPr>
            <p:ph type="subTitle" idx="1"/>
          </p:nvPr>
        </p:nvSpPr>
        <p:spPr/>
        <p:txBody>
          <a:bodyPr/>
          <a:lstStyle/>
          <a:p>
            <a:r>
              <a:rPr lang="en-US" dirty="0"/>
              <a:t>The Progressive Movement</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Voices for Women and African Americans</a:t>
            </a:r>
          </a:p>
        </p:txBody>
      </p:sp>
      <p:sp>
        <p:nvSpPr>
          <p:cNvPr id="3" name="Content Placeholder 2"/>
          <p:cNvSpPr>
            <a:spLocks noGrp="1"/>
          </p:cNvSpPr>
          <p:nvPr>
            <p:ph idx="1"/>
          </p:nvPr>
        </p:nvSpPr>
        <p:spPr/>
        <p:txBody>
          <a:bodyPr/>
          <a:lstStyle/>
          <a:p>
            <a:r>
              <a:rPr lang="en-US" dirty="0"/>
              <a:t>The Progressive drive for a more perfect democracy and social justice also fostered the growth of two new movements that attacked the oldest and most long-standing betrayals of the American promise of equal opportunity and citizenship—the disfranchisement of women and civil rights for African Americans.</a:t>
            </a:r>
          </a:p>
          <a:p>
            <a:endParaRPr lang="en-US" dirty="0"/>
          </a:p>
        </p:txBody>
      </p:sp>
    </p:spTree>
    <p:extLst>
      <p:ext uri="{BB962C8B-B14F-4D97-AF65-F5344CB8AC3E}">
        <p14:creationId xmlns:p14="http://schemas.microsoft.com/office/powerpoint/2010/main" val="79861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 Emerge in the Women’s Movement</a:t>
            </a:r>
          </a:p>
        </p:txBody>
      </p:sp>
      <p:sp>
        <p:nvSpPr>
          <p:cNvPr id="3" name="Content Placeholder 2"/>
          <p:cNvSpPr>
            <a:spLocks noGrp="1"/>
          </p:cNvSpPr>
          <p:nvPr>
            <p:ph idx="1"/>
          </p:nvPr>
        </p:nvSpPr>
        <p:spPr>
          <a:xfrm>
            <a:off x="2589212" y="2133599"/>
            <a:ext cx="8915400" cy="4443663"/>
          </a:xfrm>
        </p:spPr>
        <p:txBody>
          <a:bodyPr>
            <a:normAutofit lnSpcReduction="10000"/>
          </a:bodyPr>
          <a:lstStyle/>
          <a:p>
            <a:r>
              <a:rPr lang="en-US" dirty="0"/>
              <a:t>Women like Jane Addams and Florence Kelley were instrumental in the early Progressive movement, and female leaders dominated organizations such as the WCTU and the Anti-Saloon League. From these earlier efforts came new leaders who, in their turn, focused their efforts on the key goal of the Progressive Era as it pertained to women: the right to vote.</a:t>
            </a:r>
          </a:p>
          <a:p>
            <a:r>
              <a:rPr lang="en-US" dirty="0"/>
              <a:t>Women had first formulated their demand for the right to vote in the Declaration of Sentiments at a convention in Seneca Falls, New York, in 1848, and saw their first opportunity of securing suffrage during Reconstruction when legislators—driven by racial animosity—sought to enfranchise women to counter the votes of black men following the ratification of the Fifteenth Amendment. </a:t>
            </a:r>
          </a:p>
          <a:p>
            <a:r>
              <a:rPr lang="en-US" dirty="0"/>
              <a:t>By 1900, the western frontier states of Colorado, Idaho, Utah, and Wyoming had already responded to women’s movements with the right to vote in state and local elections, regardless of gender. They conceded to the suffragists’ demands, partly in order to attract more women to these male-dominated regions.</a:t>
            </a:r>
          </a:p>
        </p:txBody>
      </p:sp>
    </p:spTree>
    <p:extLst>
      <p:ext uri="{BB962C8B-B14F-4D97-AF65-F5344CB8AC3E}">
        <p14:creationId xmlns:p14="http://schemas.microsoft.com/office/powerpoint/2010/main" val="10823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 Emerge in the Women’s Movement</a:t>
            </a:r>
          </a:p>
        </p:txBody>
      </p:sp>
      <p:sp>
        <p:nvSpPr>
          <p:cNvPr id="3" name="Content Placeholder 2"/>
          <p:cNvSpPr>
            <a:spLocks noGrp="1"/>
          </p:cNvSpPr>
          <p:nvPr>
            <p:ph idx="1"/>
          </p:nvPr>
        </p:nvSpPr>
        <p:spPr>
          <a:xfrm>
            <a:off x="2589212" y="2133599"/>
            <a:ext cx="8915400" cy="4443663"/>
          </a:xfrm>
        </p:spPr>
        <p:txBody>
          <a:bodyPr>
            <a:normAutofit/>
          </a:bodyPr>
          <a:lstStyle/>
          <a:p>
            <a:r>
              <a:rPr lang="en-US" dirty="0"/>
              <a:t>In 1890, the National American Women’s Suffrage Association (NAWSA) organized several hundred state and local chapters to urge the passage of a federal amendment to guarantee a woman’s right to vote. Its leaders, Elizabeth Cady Stanton and Susan B. Anthony, were veterans of the women’s suffrage movement and had formulated the first demand for the right to vote at Seneca Falls in 1848. Under the subsequent leadership of Carrie Chapman Catt, beginning in 1900, the group decided to make suffrage its first priority. Soon, its membership began to grow. Using modern marketing efforts like celebrity endorsements to attract a younger audience, the NAWSA became a significant political pressure group for the passage of an amendment to the U.S. Constitution.</a:t>
            </a:r>
          </a:p>
          <a:p>
            <a:r>
              <a:rPr lang="en-US" dirty="0"/>
              <a:t>Congress passed the Nineteenth Amendment, which prohibited voter discrimination on the basis of sex, during a special session in the summer of 1919.</a:t>
            </a:r>
          </a:p>
        </p:txBody>
      </p:sp>
    </p:spTree>
    <p:extLst>
      <p:ext uri="{BB962C8B-B14F-4D97-AF65-F5344CB8AC3E}">
        <p14:creationId xmlns:p14="http://schemas.microsoft.com/office/powerpoint/2010/main" val="109657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 Emerge in the Early Civil Rights Movement</a:t>
            </a:r>
          </a:p>
        </p:txBody>
      </p:sp>
      <p:sp>
        <p:nvSpPr>
          <p:cNvPr id="3" name="Content Placeholder 2"/>
          <p:cNvSpPr>
            <a:spLocks noGrp="1"/>
          </p:cNvSpPr>
          <p:nvPr>
            <p:ph idx="1"/>
          </p:nvPr>
        </p:nvSpPr>
        <p:spPr>
          <a:xfrm>
            <a:off x="2589212" y="1748589"/>
            <a:ext cx="8915400" cy="5109411"/>
          </a:xfrm>
        </p:spPr>
        <p:txBody>
          <a:bodyPr>
            <a:normAutofit fontScale="92500" lnSpcReduction="10000"/>
          </a:bodyPr>
          <a:lstStyle/>
          <a:p>
            <a:r>
              <a:rPr lang="en-US" dirty="0"/>
              <a:t>Racial mob violence against African Americans permeated much of the “New South”—and, to a lesser extent, the West, where Mexican Americans and other immigrant groups also suffered severe discrimination and violence—by the late nineteenth century. The Ku Klux Klan and a system of Jim Crow laws (laws that legalized segregation) governed much of the South</a:t>
            </a:r>
          </a:p>
          <a:p>
            <a:r>
              <a:rPr lang="en-US" dirty="0"/>
              <a:t>Born into slavery in Virginia in 1856, Booker T. Washington became an influential African American leader at the outset of the Progressive Era.</a:t>
            </a:r>
          </a:p>
          <a:p>
            <a:pPr lvl="1"/>
            <a:r>
              <a:rPr lang="en-US" dirty="0"/>
              <a:t>Washington called upon African Americans to work diligently for their own uplift and prosperity rather than preoccupy themselves with political and civil rights. Their success and hard work, he implied, would eventually convince southern whites to grant these rights. Not surprisingly, most whites liked Washington’s model of race relations, since it placed the burden of change on blacks and required nothing of them. Wealthy industrialists such as Andrew Carnegie and John D. Rockefeller provided funding for many of Washington’s self-help programs, as did Sears, Roebuck &amp; Co. co-founder Julius </a:t>
            </a:r>
            <a:r>
              <a:rPr lang="en-US" dirty="0" err="1"/>
              <a:t>Rosenwald</a:t>
            </a:r>
            <a:r>
              <a:rPr lang="en-US" dirty="0"/>
              <a:t>, and Washington was the first African American invited to the White House by President Roosevelt in 1901. At the same time, his message also appealed to many in the black community, and some attribute this widespread popularity to his consistent message that social and economic growth, even within a segregated society, would do more for African Americans than an all-out agitation for equal rights on all fronts.</a:t>
            </a:r>
          </a:p>
        </p:txBody>
      </p:sp>
    </p:spTree>
    <p:extLst>
      <p:ext uri="{BB962C8B-B14F-4D97-AF65-F5344CB8AC3E}">
        <p14:creationId xmlns:p14="http://schemas.microsoft.com/office/powerpoint/2010/main" val="96579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 Emerge in the Early Civil Rights Movement</a:t>
            </a:r>
          </a:p>
        </p:txBody>
      </p:sp>
      <p:sp>
        <p:nvSpPr>
          <p:cNvPr id="3" name="Content Placeholder 2"/>
          <p:cNvSpPr>
            <a:spLocks noGrp="1"/>
          </p:cNvSpPr>
          <p:nvPr>
            <p:ph idx="1"/>
          </p:nvPr>
        </p:nvSpPr>
        <p:spPr>
          <a:xfrm>
            <a:off x="2589212" y="1748589"/>
            <a:ext cx="8915400" cy="5109411"/>
          </a:xfrm>
        </p:spPr>
        <p:txBody>
          <a:bodyPr>
            <a:normAutofit fontScale="85000" lnSpcReduction="20000"/>
          </a:bodyPr>
          <a:lstStyle/>
          <a:p>
            <a:r>
              <a:rPr lang="en-US" dirty="0"/>
              <a:t>In 1905, a group of prominent civil rights leaders, led by W. E. B. Du Bois, met in a small hotel on the Canadian side of Niagara Falls to discuss what immediate steps were needed for equal rights.</a:t>
            </a:r>
          </a:p>
          <a:p>
            <a:r>
              <a:rPr lang="en-US" dirty="0"/>
              <a:t>Du Bois, a professor at the all-black Atlanta University and the first African American with a doctorate from Harvard, emerged as the prominent spokesperson for what would later be dubbed the Niagara Movement. </a:t>
            </a:r>
          </a:p>
          <a:p>
            <a:pPr lvl="1"/>
            <a:r>
              <a:rPr lang="en-US" dirty="0"/>
              <a:t>By 1905, he had grown wary of Booker T. Washington’s calls for African Americans to accommodate white racism and focus solely on self-improvement. Du Bois, and others alongside him, wished to carve a more direct path towards equality that drew on the political leadership and litigation skills of the black, educated elite, which he termed the “talented tenth.”</a:t>
            </a:r>
          </a:p>
          <a:p>
            <a:r>
              <a:rPr lang="en-US" dirty="0"/>
              <a:t>At the meeting, Du Bois led the others in drafting the “Declaration of Principles,” which called for immediate political, economic, and social equality for African Americans. These rights included universal suffrage, compulsory education, and the elimination of the convict lease system in which tens of thousands of blacks had endured slavery-like conditions in southern road construction, mines, prisons, and penal farms since the end of Reconstruction. Within a year, Niagara chapters had sprung up in twenty-one states across the country. By 1908, internal fights over the role of women in the fight for African American equal rights lessened the interest in the Niagara Movement. But the movement laid the groundwork for the creation of the National Association for the Advancement of Colored People (</a:t>
            </a:r>
            <a:r>
              <a:rPr lang="en-US" b="1" dirty="0"/>
              <a:t>NAACP</a:t>
            </a:r>
            <a:r>
              <a:rPr lang="en-US" dirty="0"/>
              <a:t>), founded in 1909. Du Bois served as the influential director of publications for the NAACP from its inception until 1933. As the editor of the journal </a:t>
            </a:r>
            <a:r>
              <a:rPr lang="en-US" i="1" dirty="0"/>
              <a:t>The Crisis</a:t>
            </a:r>
            <a:r>
              <a:rPr lang="en-US" dirty="0"/>
              <a:t>, Du Bois had a platform to express his views on a variety of issues facing African Americans in the later Progressive Era, as well as during World War I and its aftermath.</a:t>
            </a:r>
          </a:p>
        </p:txBody>
      </p:sp>
    </p:spTree>
    <p:extLst>
      <p:ext uri="{BB962C8B-B14F-4D97-AF65-F5344CB8AC3E}">
        <p14:creationId xmlns:p14="http://schemas.microsoft.com/office/powerpoint/2010/main" val="17071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Progressivism in the White House</a:t>
            </a:r>
          </a:p>
        </p:txBody>
      </p:sp>
      <p:sp>
        <p:nvSpPr>
          <p:cNvPr id="3" name="Content Placeholder 2"/>
          <p:cNvSpPr>
            <a:spLocks noGrp="1"/>
          </p:cNvSpPr>
          <p:nvPr>
            <p:ph idx="1"/>
          </p:nvPr>
        </p:nvSpPr>
        <p:spPr/>
        <p:txBody>
          <a:bodyPr>
            <a:normAutofit lnSpcReduction="10000"/>
          </a:bodyPr>
          <a:lstStyle/>
          <a:p>
            <a:r>
              <a:rPr lang="en-US" dirty="0"/>
              <a:t>Progressive groups made tremendous strides on issues involving democracy, efficiency, and social justice. But they found that their grassroots approach was ill-equipped to push back against the most powerful beneficiaries of growing inequality, economic concentration, and corruption—big business. In their fight against the trusts, Progressives needed the leadership of the federal government, and they found it in Theodore Roosevelt in 1901, through an accident of history.</a:t>
            </a:r>
          </a:p>
          <a:p>
            <a:r>
              <a:rPr lang="en-US" dirty="0"/>
              <a:t>When an assassin shot and killed President McKinley in 1901 at the Pan-American Exposition in Buffalo, New York, Theodore Roosevelt unexpectedly became the youngest president in the nation’s history. More importantly, it ushered in a new era of progressive national politics and changed the role of the presidency for the twentieth century.</a:t>
            </a:r>
            <a:br>
              <a:rPr lang="en-US" dirty="0"/>
            </a:br>
            <a:endParaRPr lang="en-US" dirty="0"/>
          </a:p>
        </p:txBody>
      </p:sp>
    </p:spTree>
    <p:extLst>
      <p:ext uri="{BB962C8B-B14F-4D97-AF65-F5344CB8AC3E}">
        <p14:creationId xmlns:p14="http://schemas.microsoft.com/office/powerpoint/2010/main" val="3137723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Progressivism in the White House</a:t>
            </a:r>
          </a:p>
        </p:txBody>
      </p:sp>
      <p:sp>
        <p:nvSpPr>
          <p:cNvPr id="3" name="Content Placeholder 2"/>
          <p:cNvSpPr>
            <a:spLocks noGrp="1"/>
          </p:cNvSpPr>
          <p:nvPr>
            <p:ph idx="1"/>
          </p:nvPr>
        </p:nvSpPr>
        <p:spPr/>
        <p:txBody>
          <a:bodyPr>
            <a:normAutofit fontScale="85000" lnSpcReduction="20000"/>
          </a:bodyPr>
          <a:lstStyle/>
          <a:p>
            <a:r>
              <a:rPr lang="en-US" dirty="0"/>
              <a:t>As the new president, Roosevelt’s initial message to Congress gave only one overriding Progressive goal for his presidency: to eliminate business trusts. </a:t>
            </a:r>
          </a:p>
          <a:p>
            <a:r>
              <a:rPr lang="en-US" dirty="0"/>
              <a:t>In the three years prior to Roosevelt’s presidency, the nation had witnessed a wave of mergers and the creation of mega-corporations. To counter this trend, Roosevelt created the Department of Commerce and Labor in 1903, which included the Bureau of Corporations, whose job it was to investigate trusts. He also asked the Department of Justice to resume prosecutions under the Sherman Antitrust Act of 1890. Intended to empower federal prosecutors to ban monopolies as conspiracies against interstate trade, the law had run afoul of a conservative Supreme Court.</a:t>
            </a:r>
          </a:p>
          <a:p>
            <a:r>
              <a:rPr lang="en-US" dirty="0"/>
              <a:t>In 1902, Roosevelt launched his administration’s first antitrust suit against the Northern Securities Trust Company, which included powerful businessmen, like John D. Rockefeller and J. P. Morgan, and controlled many of the large </a:t>
            </a:r>
            <a:r>
              <a:rPr lang="en-US" dirty="0" err="1"/>
              <a:t>midwestern</a:t>
            </a:r>
            <a:r>
              <a:rPr lang="en-US" dirty="0"/>
              <a:t> railroads. The suit wound through the judicial system, all the way to the U.S. Supreme Court. In 1904, the highest court in the land ultimately affirmed the ruling to break up the trust in a narrow five-to-four vote. For Roosevelt, that was enough of a mandate; he immediately moved against other corporations as well, including the American Tobacco Company and—most significantly—Rockefeller’s Standard Oil Company.</a:t>
            </a:r>
          </a:p>
        </p:txBody>
      </p:sp>
    </p:spTree>
    <p:extLst>
      <p:ext uri="{BB962C8B-B14F-4D97-AF65-F5344CB8AC3E}">
        <p14:creationId xmlns:p14="http://schemas.microsoft.com/office/powerpoint/2010/main" val="3067060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Square Deal</a:t>
            </a:r>
          </a:p>
        </p:txBody>
      </p:sp>
      <p:sp>
        <p:nvSpPr>
          <p:cNvPr id="3" name="Content Placeholder 2"/>
          <p:cNvSpPr>
            <a:spLocks noGrp="1"/>
          </p:cNvSpPr>
          <p:nvPr>
            <p:ph idx="1"/>
          </p:nvPr>
        </p:nvSpPr>
        <p:spPr>
          <a:xfrm>
            <a:off x="2589212" y="1347537"/>
            <a:ext cx="8915400" cy="5510463"/>
          </a:xfrm>
        </p:spPr>
        <p:txBody>
          <a:bodyPr>
            <a:normAutofit fontScale="92500" lnSpcReduction="20000"/>
          </a:bodyPr>
          <a:lstStyle/>
          <a:p>
            <a:r>
              <a:rPr lang="en-US" dirty="0"/>
              <a:t>Roosevelt won his second term in 1904 with an overwhelming 57 percent of the popular vote. After the election, he moved quickly to enact his own brand of Progressivism (involved hand-on government), which he called a Square Deal for the American people.</a:t>
            </a:r>
          </a:p>
          <a:p>
            <a:r>
              <a:rPr lang="en-US" dirty="0"/>
              <a:t>Protection of public health:</a:t>
            </a:r>
          </a:p>
          <a:p>
            <a:pPr lvl="1"/>
            <a:r>
              <a:rPr lang="en-US" dirty="0"/>
              <a:t>The Meat Inspection Act of 1906 established a system of government inspection for meat products, including grading the meat based on its quality. This standard was also used for imported meats. </a:t>
            </a:r>
          </a:p>
          <a:p>
            <a:pPr lvl="1"/>
            <a:r>
              <a:rPr lang="en-US" dirty="0"/>
              <a:t>The Pure Food and Drug Act of 1906 required labels on all food and drug products that clearly stated the materials in the product.</a:t>
            </a:r>
          </a:p>
          <a:p>
            <a:r>
              <a:rPr lang="en-US" dirty="0"/>
              <a:t>Protection of Public Land</a:t>
            </a:r>
          </a:p>
          <a:p>
            <a:pPr lvl="1"/>
            <a:r>
              <a:rPr lang="en-US" dirty="0"/>
              <a:t>Roosevelt was a longtime outdoorsman, with an interest that went back to his childhood and college days, as well as his time cattle ranching in the West, and he chose to appoint his good friend Gifford Pinchot as the country’s first chief of the newly created U.S. Forestry Service. Under Pinchot’s supervision, the department carved out several nature habitats on federal land in order to preserve the nation’s environmental beauty and protect it from development or commercial use. Apart from national parks like Oregon’s Crater Lake or Colorado’s Mesa Verde, and monuments designed for preservation, Roosevelt conserved public land for regulated use for future generations. To this day, the 150 national forests created under Roosevelt’s stewardship carry the slogan “land of many uses.” In all, Roosevelt established eighteen national monuments, fifty-one federal bird preserves, five national parks, and over one hundred fifty national forests, which amounted to about 230 million acres of public land.</a:t>
            </a:r>
          </a:p>
          <a:p>
            <a:endParaRPr lang="en-US" dirty="0"/>
          </a:p>
        </p:txBody>
      </p:sp>
    </p:spTree>
    <p:extLst>
      <p:ext uri="{BB962C8B-B14F-4D97-AF65-F5344CB8AC3E}">
        <p14:creationId xmlns:p14="http://schemas.microsoft.com/office/powerpoint/2010/main" val="256180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Square Deal</a:t>
            </a:r>
          </a:p>
        </p:txBody>
      </p:sp>
      <p:sp>
        <p:nvSpPr>
          <p:cNvPr id="3" name="Content Placeholder 2"/>
          <p:cNvSpPr>
            <a:spLocks noGrp="1"/>
          </p:cNvSpPr>
          <p:nvPr>
            <p:ph idx="1"/>
          </p:nvPr>
        </p:nvSpPr>
        <p:spPr>
          <a:xfrm>
            <a:off x="2589212" y="1347537"/>
            <a:ext cx="8915400" cy="5510463"/>
          </a:xfrm>
        </p:spPr>
        <p:txBody>
          <a:bodyPr>
            <a:normAutofit/>
          </a:bodyPr>
          <a:lstStyle/>
          <a:p>
            <a:r>
              <a:rPr lang="en-US" dirty="0"/>
              <a:t>In his second term in office, Roosevelt signed legislation on Progressive issues such as factory inspections, child labor, and business regulation. He urged the passage of the Elkins Act of 1903 and the Hepburn Act of 1906, both of which strengthened the position of the Interstate Commerce Commission to regulate railroad prices. These laws also extended the Commission’s authority to regulate interstate transportation on bridges, ferries, and even oil pipelines.</a:t>
            </a:r>
          </a:p>
          <a:p>
            <a:r>
              <a:rPr lang="en-US" dirty="0"/>
              <a:t>Roosevelt declined to run for a 3</a:t>
            </a:r>
            <a:r>
              <a:rPr lang="en-US" baseline="30000" dirty="0"/>
              <a:t>rd</a:t>
            </a:r>
            <a:r>
              <a:rPr lang="en-US" dirty="0"/>
              <a:t> term in 1908.  His hand-picked successor William Howard Taft won the election.  His presidency opened a rift between the Republican party and its Progressives.</a:t>
            </a:r>
          </a:p>
        </p:txBody>
      </p:sp>
    </p:spTree>
    <p:extLst>
      <p:ext uri="{BB962C8B-B14F-4D97-AF65-F5344CB8AC3E}">
        <p14:creationId xmlns:p14="http://schemas.microsoft.com/office/powerpoint/2010/main" val="894533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election of 1912: New Freedom vs. New Nationalism</a:t>
            </a:r>
          </a:p>
        </p:txBody>
      </p:sp>
      <p:sp>
        <p:nvSpPr>
          <p:cNvPr id="3" name="Content Placeholder 2"/>
          <p:cNvSpPr>
            <a:spLocks noGrp="1"/>
          </p:cNvSpPr>
          <p:nvPr>
            <p:ph idx="1"/>
          </p:nvPr>
        </p:nvSpPr>
        <p:spPr>
          <a:xfrm>
            <a:off x="2589212" y="2133599"/>
            <a:ext cx="8915400" cy="4604085"/>
          </a:xfrm>
        </p:spPr>
        <p:txBody>
          <a:bodyPr>
            <a:normAutofit fontScale="92500" lnSpcReduction="20000"/>
          </a:bodyPr>
          <a:lstStyle/>
          <a:p>
            <a:r>
              <a:rPr lang="en-US" dirty="0"/>
              <a:t>In 1912, Roosevelt and the other Progressive Republicans bolted from the Republican Party and formed the Progressive Party.</a:t>
            </a:r>
          </a:p>
          <a:p>
            <a:r>
              <a:rPr lang="en-US" dirty="0"/>
              <a:t>Taft ran as the Republican candidate.</a:t>
            </a:r>
          </a:p>
          <a:p>
            <a:r>
              <a:rPr lang="en-US" dirty="0"/>
              <a:t>The Democrats realized that a split Republican Party gave them a good chance of regaining the White House for the first time since 1896. They found their candidate in the Progressive governor of New Jersey, Woodrow Wilson. A former history professor and president at Princeton University, Wilson had an academic demeanor that appealed to many Progressive reformers.</a:t>
            </a:r>
          </a:p>
          <a:p>
            <a:r>
              <a:rPr lang="en-US" dirty="0"/>
              <a:t>Taft never truly campaigned for the post, did not deliver a single speech, and did not seem like a serious contender. </a:t>
            </a:r>
          </a:p>
          <a:p>
            <a:r>
              <a:rPr lang="en-US" dirty="0"/>
              <a:t>Wilson described his more moderate approach as one of </a:t>
            </a:r>
            <a:r>
              <a:rPr lang="en-US" b="1" dirty="0"/>
              <a:t>New Freedom</a:t>
            </a:r>
            <a:r>
              <a:rPr lang="en-US" dirty="0"/>
              <a:t>, which stood for a smaller federal government to protect public interests from the evils associated with big businesses and banks. </a:t>
            </a:r>
          </a:p>
          <a:p>
            <a:r>
              <a:rPr lang="en-US" dirty="0"/>
              <a:t>Roosevelt campaigned on the promise of </a:t>
            </a:r>
            <a:r>
              <a:rPr lang="en-US" b="1" dirty="0"/>
              <a:t>New Nationalism</a:t>
            </a:r>
            <a:r>
              <a:rPr lang="en-US" dirty="0"/>
              <a:t>, a charge that he said required a vigorous and powerful federal government to protect public interests.</a:t>
            </a:r>
          </a:p>
          <a:p>
            <a:r>
              <a:rPr lang="en-US" dirty="0"/>
              <a:t>Wilson won the 1912 election.</a:t>
            </a:r>
          </a:p>
        </p:txBody>
      </p:sp>
    </p:spTree>
    <p:extLst>
      <p:ext uri="{BB962C8B-B14F-4D97-AF65-F5344CB8AC3E}">
        <p14:creationId xmlns:p14="http://schemas.microsoft.com/office/powerpoint/2010/main" val="1135293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77261"/>
          </a:xfrm>
        </p:spPr>
        <p:txBody>
          <a:bodyPr/>
          <a:lstStyle/>
          <a:p>
            <a:r>
              <a:rPr lang="en-US" dirty="0"/>
              <a:t>Terms to guide your notes:</a:t>
            </a:r>
          </a:p>
        </p:txBody>
      </p:sp>
      <p:sp>
        <p:nvSpPr>
          <p:cNvPr id="3" name="Content Placeholder 2"/>
          <p:cNvSpPr>
            <a:spLocks noGrp="1"/>
          </p:cNvSpPr>
          <p:nvPr>
            <p:ph idx="1"/>
          </p:nvPr>
        </p:nvSpPr>
        <p:spPr/>
        <p:txBody>
          <a:bodyPr>
            <a:normAutofit fontScale="85000" lnSpcReduction="10000"/>
          </a:bodyPr>
          <a:lstStyle/>
          <a:p>
            <a:r>
              <a:rPr lang="en-US" dirty="0">
                <a:solidFill>
                  <a:schemeClr val="accent4"/>
                </a:solidFill>
              </a:rPr>
              <a:t>Muckrakers</a:t>
            </a:r>
            <a:r>
              <a:rPr lang="en-US" dirty="0">
                <a:solidFill>
                  <a:schemeClr val="accent2"/>
                </a:solidFill>
              </a:rPr>
              <a:t>, </a:t>
            </a:r>
            <a:r>
              <a:rPr lang="en-US" dirty="0">
                <a:solidFill>
                  <a:schemeClr val="accent4"/>
                </a:solidFill>
              </a:rPr>
              <a:t>progressivism, direct primary, initiative, referendum, recall,</a:t>
            </a:r>
            <a:r>
              <a:rPr lang="en-US" dirty="0">
                <a:solidFill>
                  <a:schemeClr val="accent2"/>
                </a:solidFill>
              </a:rPr>
              <a:t> </a:t>
            </a:r>
            <a:r>
              <a:rPr lang="en-US" dirty="0">
                <a:solidFill>
                  <a:schemeClr val="accent4"/>
                </a:solidFill>
              </a:rPr>
              <a:t>National Child Labor Committee, temperance</a:t>
            </a:r>
            <a:r>
              <a:rPr lang="en-US" dirty="0">
                <a:solidFill>
                  <a:schemeClr val="accent2"/>
                </a:solidFill>
              </a:rPr>
              <a:t>, Nineteenth Amendment, Jim Crow Laws, Niagara Movement, NAACP, square deal, New Freedom, New Nationalism, Anti-trust</a:t>
            </a:r>
          </a:p>
          <a:p>
            <a:r>
              <a:rPr lang="en-US" dirty="0">
                <a:solidFill>
                  <a:schemeClr val="accent4"/>
                </a:solidFill>
              </a:rPr>
              <a:t>Florence Kelley</a:t>
            </a:r>
            <a:r>
              <a:rPr lang="en-US" dirty="0">
                <a:solidFill>
                  <a:schemeClr val="accent2"/>
                </a:solidFill>
              </a:rPr>
              <a:t>, Susan B. Anthony, Booker T. Washington, W.E.B. DuBois, Theodore Roosevelt</a:t>
            </a:r>
            <a:endParaRPr lang="en-US" dirty="0">
              <a:solidFill>
                <a:schemeClr val="accent4"/>
              </a:solidFill>
            </a:endParaRPr>
          </a:p>
          <a:p>
            <a:r>
              <a:rPr lang="en-US" dirty="0">
                <a:solidFill>
                  <a:schemeClr val="accent4"/>
                </a:solidFill>
              </a:rPr>
              <a:t>What role did muckrakers play in sparking the progressive movement?</a:t>
            </a:r>
          </a:p>
          <a:p>
            <a:r>
              <a:rPr lang="en-US" dirty="0">
                <a:solidFill>
                  <a:schemeClr val="accent4"/>
                </a:solidFill>
              </a:rPr>
              <a:t>Beginning with the formation of the NCLC, describe evolving child labor laws.</a:t>
            </a:r>
          </a:p>
          <a:p>
            <a:r>
              <a:rPr lang="en-US" dirty="0">
                <a:solidFill>
                  <a:schemeClr val="accent2"/>
                </a:solidFill>
              </a:rPr>
              <a:t>What region of the country first granted suffrage to women?  Why were these states quicker to grant suffrage to women?</a:t>
            </a:r>
          </a:p>
          <a:p>
            <a:r>
              <a:rPr lang="en-US" dirty="0">
                <a:solidFill>
                  <a:schemeClr val="accent2"/>
                </a:solidFill>
              </a:rPr>
              <a:t>What was the difference between Washington and DuBois’ models of race relations?</a:t>
            </a:r>
          </a:p>
          <a:p>
            <a:r>
              <a:rPr lang="en-US" dirty="0">
                <a:solidFill>
                  <a:schemeClr val="accent2"/>
                </a:solidFill>
              </a:rPr>
              <a:t>What were the key features of Theodore Roosevelt’s square deal?</a:t>
            </a:r>
          </a:p>
          <a:p>
            <a:r>
              <a:rPr lang="en-US" dirty="0">
                <a:solidFill>
                  <a:schemeClr val="accent2"/>
                </a:solidFill>
              </a:rPr>
              <a:t>Explain the differences between Roosevelt’s New Nationalism and Wilson’s New Freedom.</a:t>
            </a:r>
          </a:p>
        </p:txBody>
      </p:sp>
    </p:spTree>
    <p:extLst>
      <p:ext uri="{BB962C8B-B14F-4D97-AF65-F5344CB8AC3E}">
        <p14:creationId xmlns:p14="http://schemas.microsoft.com/office/powerpoint/2010/main" val="255113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Wilson’s New Freedom</a:t>
            </a:r>
          </a:p>
        </p:txBody>
      </p:sp>
      <p:sp>
        <p:nvSpPr>
          <p:cNvPr id="3" name="Content Placeholder 2"/>
          <p:cNvSpPr>
            <a:spLocks noGrp="1"/>
          </p:cNvSpPr>
          <p:nvPr>
            <p:ph idx="1"/>
          </p:nvPr>
        </p:nvSpPr>
        <p:spPr>
          <a:xfrm>
            <a:off x="2589212" y="1251284"/>
            <a:ext cx="8915400" cy="5606716"/>
          </a:xfrm>
        </p:spPr>
        <p:txBody>
          <a:bodyPr>
            <a:normAutofit fontScale="92500" lnSpcReduction="20000"/>
          </a:bodyPr>
          <a:lstStyle/>
          <a:p>
            <a:r>
              <a:rPr lang="en-US" dirty="0"/>
              <a:t>When Wilson took office in March 1913, he immediately met with Congress to outline his New Freedom agenda for how progressive interests could be best preserved. His plan was simple: regulate the banks and big businesses, and lower tariff rates to increase international trade, increasing competition in the interest of consumers. </a:t>
            </a:r>
          </a:p>
          <a:p>
            <a:r>
              <a:rPr lang="en-US" dirty="0"/>
              <a:t>The Underwood Tariff Act lowered tariff rates across the board by approximately 15 percent and completely eliminated tariffs on several imports, including steel, iron ore, woolen products, and farm tools. To offset the potential loss of federal revenue, this new law reinstituted the federal income tax, which followed the ratification of the Sixteenth Amendment. This first income tax required married couples who earned $4000 or more, and single people who earned $3000 or more, to pay a 1-percent, graduated income tax, with the tax rate getting progressively higher for those who earned more.</a:t>
            </a:r>
          </a:p>
          <a:p>
            <a:r>
              <a:rPr lang="en-US" dirty="0"/>
              <a:t>Late in 1913, Wilson signed the Federal Reserve Act to regulate the banking industry and establish a federal banking system. Designed to remove power over interest rates from the hands of private bankers, the new system created twelve privately owned regional reserve banks regulated by a presidentially appointed Federal Reserve Board. The Board, known informally as the Fed, regulated the interest rate at which reserve banks loaned or distributed money to other banks around the country. Thus, when economic times were challenging, such as during a recession, the Fed could lower this “discount rate” and encourage more borrowing, which put more currency in circulation for people to spend or invest. Conversely, the Fed could curb inflationary trends with interest hikes that discouraged borrowing. This system is still the basis for the country’s modern banking model.</a:t>
            </a:r>
          </a:p>
        </p:txBody>
      </p:sp>
    </p:spTree>
    <p:extLst>
      <p:ext uri="{BB962C8B-B14F-4D97-AF65-F5344CB8AC3E}">
        <p14:creationId xmlns:p14="http://schemas.microsoft.com/office/powerpoint/2010/main" val="3221120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Ends of Progressivism</a:t>
            </a:r>
          </a:p>
        </p:txBody>
      </p:sp>
      <p:sp>
        <p:nvSpPr>
          <p:cNvPr id="3" name="Content Placeholder 2"/>
          <p:cNvSpPr>
            <a:spLocks noGrp="1"/>
          </p:cNvSpPr>
          <p:nvPr>
            <p:ph idx="1"/>
          </p:nvPr>
        </p:nvSpPr>
        <p:spPr>
          <a:xfrm>
            <a:off x="2589212" y="1395663"/>
            <a:ext cx="8915400" cy="5069305"/>
          </a:xfrm>
        </p:spPr>
        <p:txBody>
          <a:bodyPr>
            <a:normAutofit fontScale="92500" lnSpcReduction="10000"/>
          </a:bodyPr>
          <a:lstStyle/>
          <a:p>
            <a:r>
              <a:rPr lang="en-US" dirty="0"/>
              <a:t>In early 1914, Wilson completed his New Freedom agenda with the passage of the Clayton Antitrust Act. This law expanded the power of the original Sherman Antitrust Act in order to allow the investigation and dismantling of more monopolies. The new act also took on the “interlocking directorates”—competing companies that still operated together in a form of oligopoly or conspiracy to restrain trade. His New Freedom agenda complete, Wilson turned his attention to foreign affairs, as war was quickly encompassing Europe.</a:t>
            </a:r>
          </a:p>
          <a:p>
            <a:r>
              <a:rPr lang="en-US" dirty="0"/>
              <a:t>As the 1916 election approached, Wilson’s focus on foreign affairs, as well as the natural effect of his small government agenda, left the 60 percent of the American public who had not voted for him the first time disinclined to change their minds and keep him in office. Realizing this, Wilson began a flurry of new Progressive reforms that impressed the voting public and ultimately proved to be the last wave of the Progressive Era. Some of the important measures that Wilson undertook to pass included the Federal Farm Act, which provided oversight of low-interest loans to millions of farmers in need of debt relief; the Keating-Owen Child Labor Act, which, although later deemed unconstitutional by the U.S. Supreme Court, prohibited the interstate distribution of products by child workers under the age of fourteen; and the Adamson Act, which put in place the first federally mandated eight-hour workday for railroad workers.</a:t>
            </a:r>
          </a:p>
        </p:txBody>
      </p:sp>
    </p:spTree>
    <p:extLst>
      <p:ext uri="{BB962C8B-B14F-4D97-AF65-F5344CB8AC3E}">
        <p14:creationId xmlns:p14="http://schemas.microsoft.com/office/powerpoint/2010/main" val="223820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the Progressive Spirit in America</a:t>
            </a:r>
          </a:p>
        </p:txBody>
      </p:sp>
      <p:sp>
        <p:nvSpPr>
          <p:cNvPr id="3" name="Content Placeholder 2"/>
          <p:cNvSpPr>
            <a:spLocks noGrp="1"/>
          </p:cNvSpPr>
          <p:nvPr>
            <p:ph idx="1"/>
          </p:nvPr>
        </p:nvSpPr>
        <p:spPr/>
        <p:txBody>
          <a:bodyPr>
            <a:normAutofit/>
          </a:bodyPr>
          <a:lstStyle/>
          <a:p>
            <a:r>
              <a:rPr lang="en-US" dirty="0"/>
              <a:t>The Progressive Era was a time of wide-ranging causes and varied movements, where activists and reformers from diverse backgrounds and with very different agendas pursued their goals of a better America. </a:t>
            </a:r>
          </a:p>
          <a:p>
            <a:r>
              <a:rPr lang="en-US" dirty="0"/>
              <a:t>These reformers were reacting to the challenges that faced the country at the end of the nineteenth century: rapid urban sprawl, immigration, corruption, industrial working conditions, the growth of large corporations, women’s rights, and surging anti-black violence and white supremacy in the South</a:t>
            </a:r>
          </a:p>
          <a:p>
            <a:r>
              <a:rPr lang="en-US" dirty="0"/>
              <a:t>While different causes shared some underlying elements, each movement largely focused on its own goals, be it the right of women to vote, the removal of alcohol from communities, or the desire for a more democratic voting process.</a:t>
            </a:r>
          </a:p>
        </p:txBody>
      </p:sp>
    </p:spTree>
    <p:extLst>
      <p:ext uri="{BB962C8B-B14F-4D97-AF65-F5344CB8AC3E}">
        <p14:creationId xmlns:p14="http://schemas.microsoft.com/office/powerpoint/2010/main" val="229416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the Progressive Spirit in America</a:t>
            </a:r>
          </a:p>
        </p:txBody>
      </p:sp>
      <p:sp>
        <p:nvSpPr>
          <p:cNvPr id="3" name="Content Placeholder 2"/>
          <p:cNvSpPr>
            <a:spLocks noGrp="1"/>
          </p:cNvSpPr>
          <p:nvPr>
            <p:ph idx="1"/>
          </p:nvPr>
        </p:nvSpPr>
        <p:spPr/>
        <p:txBody>
          <a:bodyPr>
            <a:normAutofit lnSpcReduction="10000"/>
          </a:bodyPr>
          <a:lstStyle/>
          <a:p>
            <a:r>
              <a:rPr lang="en-US" dirty="0"/>
              <a:t>A group of journalists and writers collectively known as muckrakers provided an important spark that ignited the Progressive movement. </a:t>
            </a:r>
          </a:p>
          <a:p>
            <a:r>
              <a:rPr lang="en-US" dirty="0"/>
              <a:t>Muckrakers exposed problems in American society and urged the public to identify solutions. Whether those problems were associated with corrupt machine politics, poor working conditions in factories, or the questionable living conditions of the working class (among others), muckrakers shined a light on the problem and provoked outraged responses from Americans.</a:t>
            </a:r>
          </a:p>
          <a:p>
            <a:r>
              <a:rPr lang="en-US" dirty="0"/>
              <a:t>The work of the muckrakers not only revealed serious problems in American society, but also agitated, often successfully, for change. Their articles, in magazines such as McClure’s, as well as books garnered attention for issues such as child labor, anti-trust, big business break-ups, and health and safety. Progressive activists took up these causes and lobbied for legislation to address some of the ills troubling industrial America.</a:t>
            </a:r>
          </a:p>
        </p:txBody>
      </p:sp>
    </p:spTree>
    <p:extLst>
      <p:ext uri="{BB962C8B-B14F-4D97-AF65-F5344CB8AC3E}">
        <p14:creationId xmlns:p14="http://schemas.microsoft.com/office/powerpoint/2010/main" val="242525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Features of Progressivism</a:t>
            </a:r>
          </a:p>
        </p:txBody>
      </p:sp>
      <p:sp>
        <p:nvSpPr>
          <p:cNvPr id="3" name="Content Placeholder 2"/>
          <p:cNvSpPr>
            <a:spLocks noGrp="1"/>
          </p:cNvSpPr>
          <p:nvPr>
            <p:ph idx="1"/>
          </p:nvPr>
        </p:nvSpPr>
        <p:spPr>
          <a:xfrm>
            <a:off x="2589212" y="1315453"/>
            <a:ext cx="8915400" cy="5422231"/>
          </a:xfrm>
        </p:spPr>
        <p:txBody>
          <a:bodyPr>
            <a:normAutofit/>
          </a:bodyPr>
          <a:lstStyle/>
          <a:p>
            <a:r>
              <a:rPr lang="en-US" dirty="0"/>
              <a:t>Muckrakers by and large addressed a white, middle-class and elite, native-born audience, even though Progressive movements and organizations involved a diverse range of Americans.</a:t>
            </a:r>
          </a:p>
          <a:p>
            <a:r>
              <a:rPr lang="en-US" dirty="0"/>
              <a:t>What united these Progressives beyond their different backgrounds and causes was a set of uniting principles, however.</a:t>
            </a:r>
          </a:p>
          <a:p>
            <a:pPr lvl="1"/>
            <a:r>
              <a:rPr lang="en-US" dirty="0"/>
              <a:t>Most strove for a perfection of democracy, which required the expansion of suffrage to worthy citizens and the restriction of political participation for those considered “unfit” on account of health, education, or race. </a:t>
            </a:r>
          </a:p>
          <a:p>
            <a:pPr lvl="1"/>
            <a:r>
              <a:rPr lang="en-US" dirty="0"/>
              <a:t>Progressives also agreed that democracy had to be balanced with an emphasis on efficiency, a reliance on science and technology, and deference to the expertise of professionals. </a:t>
            </a:r>
          </a:p>
          <a:p>
            <a:pPr lvl="1"/>
            <a:r>
              <a:rPr lang="en-US" dirty="0"/>
              <a:t>They repudiated party politics but looked to government to regulate the modern market economy.  </a:t>
            </a:r>
          </a:p>
          <a:p>
            <a:pPr lvl="1"/>
            <a:r>
              <a:rPr lang="en-US" dirty="0"/>
              <a:t>They saw themselves as the agents of social justice and reform, as well as the stewards and guides of workers and the urban poor.</a:t>
            </a:r>
          </a:p>
          <a:p>
            <a:r>
              <a:rPr lang="en-US" dirty="0"/>
              <a:t>It was not until Theodore Roosevelt unexpectedly became president in 1901 that the federal government would engage in Progressive reforms.</a:t>
            </a:r>
          </a:p>
        </p:txBody>
      </p:sp>
    </p:spTree>
    <p:extLst>
      <p:ext uri="{BB962C8B-B14F-4D97-AF65-F5344CB8AC3E}">
        <p14:creationId xmlns:p14="http://schemas.microsoft.com/office/powerpoint/2010/main" val="872383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Expanding Democracy</a:t>
            </a:r>
          </a:p>
        </p:txBody>
      </p:sp>
      <p:sp>
        <p:nvSpPr>
          <p:cNvPr id="3" name="Content Placeholder 2"/>
          <p:cNvSpPr>
            <a:spLocks noGrp="1"/>
          </p:cNvSpPr>
          <p:nvPr>
            <p:ph idx="1"/>
          </p:nvPr>
        </p:nvSpPr>
        <p:spPr>
          <a:xfrm>
            <a:off x="2589212" y="1235242"/>
            <a:ext cx="8915400" cy="5622758"/>
          </a:xfrm>
        </p:spPr>
        <p:txBody>
          <a:bodyPr/>
          <a:lstStyle/>
          <a:p>
            <a:r>
              <a:rPr lang="en-US" dirty="0"/>
              <a:t>One of the key ideals that Progressives considered vital to the growth and health of the country was the concept of a perfected democracy. </a:t>
            </a:r>
          </a:p>
          <a:p>
            <a:r>
              <a:rPr lang="en-US" dirty="0"/>
              <a:t>They felt, quite simply, that Americans needed to exert more control over their government.</a:t>
            </a:r>
          </a:p>
          <a:p>
            <a:r>
              <a:rPr lang="en-US" dirty="0"/>
              <a:t>Direct primary: prior to this time, the only people who had a hand in selecting candidates for elections were delegates at conventions. Direct primaries allowed party members to vote directly for a candidate, with the nomination going to the one with the most votes. This was the beginning of the current system of holding a primary election before a general election.</a:t>
            </a:r>
          </a:p>
          <a:p>
            <a:r>
              <a:rPr lang="en-US" dirty="0"/>
              <a:t>An initiative allows voters to enact legislation by petitioning to place an idea, or initiative, on the ballot.</a:t>
            </a:r>
          </a:p>
          <a:p>
            <a:r>
              <a:rPr lang="en-US" dirty="0"/>
              <a:t>Holding a referendum—putting an existing law on the ballot for voters to either affirm or reject.</a:t>
            </a:r>
          </a:p>
          <a:p>
            <a:r>
              <a:rPr lang="en-US" dirty="0"/>
              <a:t>The recall permitted citizens to remove a public official from office through a process of petition and vote, similar to the initiative and referendum.</a:t>
            </a:r>
          </a:p>
        </p:txBody>
      </p:sp>
    </p:spTree>
    <p:extLst>
      <p:ext uri="{BB962C8B-B14F-4D97-AF65-F5344CB8AC3E}">
        <p14:creationId xmlns:p14="http://schemas.microsoft.com/office/powerpoint/2010/main" val="276154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Justice</a:t>
            </a:r>
          </a:p>
        </p:txBody>
      </p:sp>
      <p:sp>
        <p:nvSpPr>
          <p:cNvPr id="3" name="Content Placeholder 2"/>
          <p:cNvSpPr>
            <a:spLocks noGrp="1"/>
          </p:cNvSpPr>
          <p:nvPr>
            <p:ph sz="half" idx="1"/>
          </p:nvPr>
        </p:nvSpPr>
        <p:spPr>
          <a:xfrm>
            <a:off x="7190747" y="1505248"/>
            <a:ext cx="4313864" cy="5374105"/>
          </a:xfrm>
        </p:spPr>
        <p:txBody>
          <a:bodyPr>
            <a:noAutofit/>
          </a:bodyPr>
          <a:lstStyle/>
          <a:p>
            <a:r>
              <a:rPr lang="en-US" sz="1200" dirty="0"/>
              <a:t>Progress in Child Labor Laws:</a:t>
            </a:r>
          </a:p>
          <a:p>
            <a:pPr lvl="1"/>
            <a:r>
              <a:rPr lang="en-US" sz="1000" dirty="0"/>
              <a:t>In 1912, President William Howard Taft created the U.S. Children’s Bureau. As a branch of the Department of Labor, the bureau worked closely with the NCLC to bring greater awareness to the issue of child labor.</a:t>
            </a:r>
          </a:p>
          <a:p>
            <a:pPr lvl="1"/>
            <a:r>
              <a:rPr lang="en-US" sz="1000" dirty="0"/>
              <a:t>In 1916, the pressure from the NCLC and the general public resulted in the passage of the Keating-Owen Act, which prohibited the interstate trade of any goods produced with child labor. Although the U.S. Supreme Court later declared the law unconstitutional, Keating-Owen reflected a significant shift in the public perception of child labor.</a:t>
            </a:r>
          </a:p>
          <a:p>
            <a:pPr lvl="1"/>
            <a:r>
              <a:rPr lang="en-US" sz="1000" dirty="0"/>
              <a:t>In 1938, the passage of the Fair Labor Standards Act outlawed the interstate trade of any products produced by children under the age of sixteen.</a:t>
            </a:r>
          </a:p>
          <a:p>
            <a:pPr lvl="1"/>
            <a:endParaRPr lang="en-US" sz="1000" dirty="0"/>
          </a:p>
          <a:p>
            <a:pPr lvl="1"/>
            <a:endParaRPr lang="en-US" sz="1000" dirty="0"/>
          </a:p>
          <a:p>
            <a:endParaRPr lang="en-US" sz="1200" dirty="0"/>
          </a:p>
        </p:txBody>
      </p:sp>
      <p:pic>
        <p:nvPicPr>
          <p:cNvPr id="5" name="Content Placeholder 4"/>
          <p:cNvPicPr>
            <a:picLocks noGrp="1" noChangeAspect="1"/>
          </p:cNvPicPr>
          <p:nvPr>
            <p:ph sz="half" idx="2"/>
          </p:nvPr>
        </p:nvPicPr>
        <p:blipFill>
          <a:blip r:embed="rId2"/>
          <a:stretch>
            <a:fillRect/>
          </a:stretch>
        </p:blipFill>
        <p:spPr>
          <a:xfrm>
            <a:off x="7515366" y="4408438"/>
            <a:ext cx="3989245" cy="2354184"/>
          </a:xfrm>
          <a:prstGeom prst="rect">
            <a:avLst/>
          </a:prstGeom>
        </p:spPr>
      </p:pic>
      <p:sp>
        <p:nvSpPr>
          <p:cNvPr id="6" name="Content Placeholder 2"/>
          <p:cNvSpPr txBox="1">
            <a:spLocks/>
          </p:cNvSpPr>
          <p:nvPr/>
        </p:nvSpPr>
        <p:spPr>
          <a:xfrm>
            <a:off x="2741612" y="1515979"/>
            <a:ext cx="4313864" cy="53741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400" dirty="0"/>
              <a:t>The Progressives’ work towards social justice took many forms.</a:t>
            </a:r>
          </a:p>
          <a:p>
            <a:pPr lvl="1"/>
            <a:r>
              <a:rPr lang="en-US" sz="1200" dirty="0"/>
              <a:t>It focused on those who suffered due to pervasive inequality, such as African Americans, other ethnic groups, and women. </a:t>
            </a:r>
          </a:p>
          <a:p>
            <a:pPr lvl="1"/>
            <a:r>
              <a:rPr lang="en-US" sz="1200" dirty="0"/>
              <a:t>It aimed help those who were in desperate need due to circumstance, such as poor immigrants from southern and eastern Europe who often suffered severe discrimination, the working poor, and those with ill health.</a:t>
            </a:r>
          </a:p>
          <a:p>
            <a:pPr lvl="1"/>
            <a:r>
              <a:rPr lang="en-US" sz="1200" dirty="0"/>
              <a:t>The National Child Labor Committee (NCLC), formed in 1904, urged the passage of labor legislation to ban child labor in the industrial sector. In 1900, U.S. census records indicated that one out of every six children between the ages of five and ten were working, a 50-percent increase over the previous decade. If the sheer numbers alone were not enough to spur action, the fact that managers paid child workers noticeably less for their labor gave additional fuel to the NCLC’s efforts to radically curtail child labor.</a:t>
            </a:r>
          </a:p>
        </p:txBody>
      </p:sp>
    </p:spTree>
    <p:extLst>
      <p:ext uri="{BB962C8B-B14F-4D97-AF65-F5344CB8AC3E}">
        <p14:creationId xmlns:p14="http://schemas.microsoft.com/office/powerpoint/2010/main" val="386084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Justice</a:t>
            </a:r>
          </a:p>
        </p:txBody>
      </p:sp>
      <p:sp>
        <p:nvSpPr>
          <p:cNvPr id="7" name="Content Placeholder 6"/>
          <p:cNvSpPr>
            <a:spLocks noGrp="1"/>
          </p:cNvSpPr>
          <p:nvPr>
            <p:ph sz="half" idx="1"/>
          </p:nvPr>
        </p:nvSpPr>
        <p:spPr>
          <a:xfrm>
            <a:off x="2589211" y="1283368"/>
            <a:ext cx="5491957" cy="5574632"/>
          </a:xfrm>
        </p:spPr>
        <p:txBody>
          <a:bodyPr>
            <a:normAutofit fontScale="77500" lnSpcReduction="20000"/>
          </a:bodyPr>
          <a:lstStyle/>
          <a:p>
            <a:r>
              <a:rPr lang="en-US" dirty="0"/>
              <a:t>Florence Kelley was a Progressive supporter of the NCLC who championed other social justice causes as well. </a:t>
            </a:r>
          </a:p>
          <a:p>
            <a:r>
              <a:rPr lang="en-US" dirty="0"/>
              <a:t>As the first general secretary of the National Consumers League, which was founded in 1899 by Jane Addams and others, Kelley led one of the original battles to try and secure safety in factory working conditions. </a:t>
            </a:r>
          </a:p>
          <a:p>
            <a:r>
              <a:rPr lang="en-US" dirty="0"/>
              <a:t>She opposed sweatshop labor and urged the passage of an eight-hour-workday law in order to specifically protect women in the workplace. </a:t>
            </a:r>
          </a:p>
          <a:p>
            <a:r>
              <a:rPr lang="en-US" dirty="0"/>
              <a:t>Kelley’s efforts were initially met with strong resistance from factory owners who exploited women’s labor and were unwilling to give up the long hours and low wages they paid in order to offer the cheapest possible product to consumers. </a:t>
            </a:r>
          </a:p>
          <a:p>
            <a:r>
              <a:rPr lang="en-US" dirty="0"/>
              <a:t>But in 1911, a tragedy turned the tide of public opinion in favor of Kelley’s cause. On March 25 of that year, a fire broke out at the Triangle Shirtwaist Company on the eighth floor of the Asch building in New York City, resulting in the deaths of 146 garment workers, most of them young, immigrant women.  Management had previously blockaded doors and fire escapes in an effort to control workers and keep out union organizers; in the blaze, many died due to the crush of bodies trying to evacuate the building. Others died when they fell off the flimsy fire escape or jumped to their deaths to escape the flames. This tragedy provided the National Consumers League with the moral argument to convince politicians of the need to pass workplace safety laws and codes.</a:t>
            </a:r>
          </a:p>
        </p:txBody>
      </p:sp>
      <p:pic>
        <p:nvPicPr>
          <p:cNvPr id="9" name="Content Placeholder 8"/>
          <p:cNvPicPr>
            <a:picLocks noGrp="1" noChangeAspect="1"/>
          </p:cNvPicPr>
          <p:nvPr>
            <p:ph sz="half" idx="2"/>
          </p:nvPr>
        </p:nvPicPr>
        <p:blipFill>
          <a:blip r:embed="rId2"/>
          <a:stretch>
            <a:fillRect/>
          </a:stretch>
        </p:blipFill>
        <p:spPr>
          <a:xfrm>
            <a:off x="8081169" y="2357438"/>
            <a:ext cx="2533650" cy="3314700"/>
          </a:xfrm>
          <a:prstGeom prst="rect">
            <a:avLst/>
          </a:prstGeom>
        </p:spPr>
      </p:pic>
    </p:spTree>
    <p:extLst>
      <p:ext uri="{BB962C8B-B14F-4D97-AF65-F5344CB8AC3E}">
        <p14:creationId xmlns:p14="http://schemas.microsoft.com/office/powerpoint/2010/main" val="87854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Justice</a:t>
            </a:r>
          </a:p>
        </p:txBody>
      </p:sp>
      <p:sp>
        <p:nvSpPr>
          <p:cNvPr id="6" name="Content Placeholder 5"/>
          <p:cNvSpPr>
            <a:spLocks noGrp="1"/>
          </p:cNvSpPr>
          <p:nvPr>
            <p:ph idx="1"/>
          </p:nvPr>
        </p:nvSpPr>
        <p:spPr>
          <a:xfrm>
            <a:off x="2589212" y="2144683"/>
            <a:ext cx="8915400" cy="4497185"/>
          </a:xfrm>
        </p:spPr>
        <p:txBody>
          <a:bodyPr>
            <a:normAutofit fontScale="92500" lnSpcReduction="10000"/>
          </a:bodyPr>
          <a:lstStyle/>
          <a:p>
            <a:r>
              <a:rPr lang="en-US" dirty="0"/>
              <a:t>Another cause that garnered support from a key group of Progressives was the prohibition of liquor. Prohibition was supported by the Woman’s Christian Temperance Union (WCTU) and the Anti-Saloon League.</a:t>
            </a:r>
          </a:p>
          <a:p>
            <a:r>
              <a:rPr lang="en-US" dirty="0"/>
              <a:t>The temperance movement directly linked Progressivism with morality and Christian reform initiatives, and saw in alcohol both a moral vice and a practical concern, as workingmen spent their wages on liquor and saloons, often turning violent towards each other or their families at home. </a:t>
            </a:r>
          </a:p>
          <a:p>
            <a:r>
              <a:rPr lang="en-US" dirty="0"/>
              <a:t>The WCTU and Anti-Saloon League moved the efforts to eliminate the sale of alcohol from a bar-to-bar public opinion campaign to one of city-to-city and state-by-state votes.</a:t>
            </a:r>
          </a:p>
          <a:p>
            <a:r>
              <a:rPr lang="en-US" dirty="0"/>
              <a:t>Through local option votes and subsequent statewide initiatives and referendums, the Anti-Saloon League succeeded in urging 40 percent of the nation’s counties to “go dry” by 1906, and a full dozen states to do the same by 1909. Their political pressure culminated in the passage of the Eighteenth Amendment to the U.S. Constitution, ratified in 1919, which prohibited the manufacture, sale, and transportation of alcoholic beverages nationwide.</a:t>
            </a:r>
          </a:p>
        </p:txBody>
      </p:sp>
    </p:spTree>
    <p:extLst>
      <p:ext uri="{BB962C8B-B14F-4D97-AF65-F5344CB8AC3E}">
        <p14:creationId xmlns:p14="http://schemas.microsoft.com/office/powerpoint/2010/main" val="323145823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797</TotalTime>
  <Words>4178</Words>
  <Application>Microsoft Office PowerPoint</Application>
  <PresentationFormat>Widescreen</PresentationFormat>
  <Paragraphs>105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Wisp</vt:lpstr>
      <vt:lpstr>Notebook Page 26</vt:lpstr>
      <vt:lpstr>Terms to guide your notes:</vt:lpstr>
      <vt:lpstr>The Origins of the Progressive Spirit in America</vt:lpstr>
      <vt:lpstr>The Origins of the Progressive Spirit in America</vt:lpstr>
      <vt:lpstr>The Features of Progressivism</vt:lpstr>
      <vt:lpstr>Expanding Democracy</vt:lpstr>
      <vt:lpstr>Social Justice</vt:lpstr>
      <vt:lpstr>Social Justice</vt:lpstr>
      <vt:lpstr>Social Justice</vt:lpstr>
      <vt:lpstr>New Voices for Women and African Americans</vt:lpstr>
      <vt:lpstr>Leaders Emerge in the Women’s Movement</vt:lpstr>
      <vt:lpstr>Leaders Emerge in the Women’s Movement</vt:lpstr>
      <vt:lpstr>Leaders Emerge in the Early Civil Rights Movement</vt:lpstr>
      <vt:lpstr>Leaders Emerge in the Early Civil Rights Movement</vt:lpstr>
      <vt:lpstr>Progressivism in the White House</vt:lpstr>
      <vt:lpstr>Progressivism in the White House</vt:lpstr>
      <vt:lpstr>The Square Deal</vt:lpstr>
      <vt:lpstr>The Square Deal</vt:lpstr>
      <vt:lpstr>The election of 1912: New Freedom vs. New Nationalism</vt:lpstr>
      <vt:lpstr>Wilson’s New Freedom</vt:lpstr>
      <vt:lpstr>The Ends of Progressivism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Eric Simondsen</cp:lastModifiedBy>
  <cp:revision>71</cp:revision>
  <dcterms:created xsi:type="dcterms:W3CDTF">2020-11-16T20:30:47Z</dcterms:created>
  <dcterms:modified xsi:type="dcterms:W3CDTF">2020-12-02T22:13:48Z</dcterms:modified>
</cp:coreProperties>
</file>