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6" autoAdjust="0"/>
    <p:restoredTop sz="94660"/>
  </p:normalViewPr>
  <p:slideViewPr>
    <p:cSldViewPr snapToGrid="0">
      <p:cViewPr varScale="1">
        <p:scale>
          <a:sx n="115" d="100"/>
          <a:sy n="115" d="100"/>
        </p:scale>
        <p:origin x="3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1783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301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709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1457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991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7355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0717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158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0398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3245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33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5504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2354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754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827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7629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11/24/2020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148789274"/>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Notebook Page 25</a:t>
            </a:r>
          </a:p>
        </p:txBody>
      </p:sp>
      <p:sp>
        <p:nvSpPr>
          <p:cNvPr id="3" name="Subtitle 2"/>
          <p:cNvSpPr>
            <a:spLocks noGrp="1"/>
          </p:cNvSpPr>
          <p:nvPr>
            <p:ph type="subTitle" idx="1"/>
          </p:nvPr>
        </p:nvSpPr>
        <p:spPr/>
        <p:txBody>
          <a:bodyPr/>
          <a:lstStyle/>
          <a:p>
            <a:r>
              <a:rPr lang="en-US" dirty="0"/>
              <a:t>Politics in the Gilded Age</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and Labor Unrest in the 1890s</a:t>
            </a:r>
          </a:p>
        </p:txBody>
      </p:sp>
      <p:sp>
        <p:nvSpPr>
          <p:cNvPr id="3" name="Content Placeholder 2"/>
          <p:cNvSpPr>
            <a:spLocks noGrp="1"/>
          </p:cNvSpPr>
          <p:nvPr>
            <p:ph idx="1"/>
          </p:nvPr>
        </p:nvSpPr>
        <p:spPr>
          <a:xfrm>
            <a:off x="2589212" y="1219199"/>
            <a:ext cx="8915400" cy="5277853"/>
          </a:xfrm>
        </p:spPr>
        <p:txBody>
          <a:bodyPr>
            <a:normAutofit fontScale="92500" lnSpcReduction="10000"/>
          </a:bodyPr>
          <a:lstStyle/>
          <a:p>
            <a:r>
              <a:rPr lang="en-US" dirty="0"/>
              <a:t>Several strikes occurred during depression, including a number of violent uprisings in the coal regions of Ohio and Pennsylvania.</a:t>
            </a:r>
          </a:p>
          <a:p>
            <a:r>
              <a:rPr lang="en-US" dirty="0"/>
              <a:t>The Pullman Strike of 1894 was most notable for its nationwide impact, because it all but shut down the nation’s railroad system in the middle of the depression. </a:t>
            </a:r>
          </a:p>
          <a:p>
            <a:r>
              <a:rPr lang="en-US" dirty="0"/>
              <a:t>The strike began when, in the summer of 1894, company owner George Pullman fired over two thousand employees at Pullman Co.—which made railroad cars, such as Pullman sleeper cars—and reduced the wages of the remaining three thousand workers. Since the factory operated in the company town of Pullman, Illinois, where workers rented homes from George Pullman and shopped at the company store owned by him as well, unemployment also meant eviction. Facing such harsh treatment, all of the Pullman workers went on strike to protest the decisions.</a:t>
            </a:r>
          </a:p>
          <a:p>
            <a:r>
              <a:rPr lang="en-US" dirty="0"/>
              <a:t>In support of the strike, American Railroad Union members to refuse to handle any train that had Pullman cars on it. Since virtually every train in the United States operated with Pullman cars, the strike truly brought the transportation industry to its knees. </a:t>
            </a:r>
          </a:p>
          <a:p>
            <a:r>
              <a:rPr lang="en-US" dirty="0"/>
              <a:t>President Cleveland used Federal troops to operate the trains (ostensibly because they carried mail) and the strike quickly ended.  The American Railway Union was destroyed, leaving workers even less empowered than before.</a:t>
            </a:r>
          </a:p>
        </p:txBody>
      </p:sp>
    </p:spTree>
    <p:extLst>
      <p:ext uri="{BB962C8B-B14F-4D97-AF65-F5344CB8AC3E}">
        <p14:creationId xmlns:p14="http://schemas.microsoft.com/office/powerpoint/2010/main" val="19879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1905000"/>
          </a:xfrm>
        </p:spPr>
        <p:txBody>
          <a:bodyPr>
            <a:normAutofit/>
          </a:bodyPr>
          <a:lstStyle/>
          <a:p>
            <a:r>
              <a:rPr lang="en-US" dirty="0"/>
              <a:t>The Election of 1896 and the end of the Populist Party</a:t>
            </a:r>
            <a:br>
              <a:rPr lang="en-US" dirty="0"/>
            </a:br>
            <a:endParaRPr lang="en-US" dirty="0"/>
          </a:p>
        </p:txBody>
      </p:sp>
      <p:sp>
        <p:nvSpPr>
          <p:cNvPr id="3" name="Content Placeholder 2"/>
          <p:cNvSpPr>
            <a:spLocks noGrp="1"/>
          </p:cNvSpPr>
          <p:nvPr>
            <p:ph idx="1"/>
          </p:nvPr>
        </p:nvSpPr>
        <p:spPr>
          <a:xfrm>
            <a:off x="2589212" y="1228725"/>
            <a:ext cx="8915400" cy="5268327"/>
          </a:xfrm>
        </p:spPr>
        <p:txBody>
          <a:bodyPr>
            <a:normAutofit/>
          </a:bodyPr>
          <a:lstStyle/>
          <a:p>
            <a:r>
              <a:rPr lang="en-US" dirty="0"/>
              <a:t>As the final presidential election of the nineteenth century unfolded, all signs pointed to a possible Populist victory. Not only had the ongoing economic depression convinced many Americans—farmers and factory workers alike—of the inability of either major political party to address the situation, but also the Populist Party, since the last election, benefited from four more years of experience and numerous local victories.</a:t>
            </a:r>
          </a:p>
          <a:p>
            <a:r>
              <a:rPr lang="en-US" dirty="0"/>
              <a:t>The Republicans remained steadfast in their defense of a gold-based standard for the American economy, as well as high protective tariffs. They nominated William McKinley as their candidate. </a:t>
            </a:r>
          </a:p>
          <a:p>
            <a:r>
              <a:rPr lang="en-US" dirty="0"/>
              <a:t>The Democrats nominated William Jennings Bryan—a congressman from Nebraska. Bryan defended the importance of a silver-based monetary system and urged the government to coin more silver. Furthermore, being from farm country, he was very familiar with the farmers’ plight.  In short, Bryan could have been the ideal Populist candidate, but the Democrats got to him first. The Populist Party subsequently endorsed Bryan as well, with their party’s nomination three weeks later.</a:t>
            </a:r>
          </a:p>
        </p:txBody>
      </p:sp>
    </p:spTree>
    <p:extLst>
      <p:ext uri="{BB962C8B-B14F-4D97-AF65-F5344CB8AC3E}">
        <p14:creationId xmlns:p14="http://schemas.microsoft.com/office/powerpoint/2010/main" val="2510704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1905000"/>
          </a:xfrm>
        </p:spPr>
        <p:txBody>
          <a:bodyPr>
            <a:normAutofit/>
          </a:bodyPr>
          <a:lstStyle/>
          <a:p>
            <a:r>
              <a:rPr lang="en-US" dirty="0"/>
              <a:t>The Election of 1896 and the end of the Populist Party</a:t>
            </a:r>
            <a:br>
              <a:rPr lang="en-US" dirty="0"/>
            </a:br>
            <a:endParaRPr lang="en-US" dirty="0"/>
          </a:p>
        </p:txBody>
      </p:sp>
      <p:sp>
        <p:nvSpPr>
          <p:cNvPr id="3" name="Content Placeholder 2"/>
          <p:cNvSpPr>
            <a:spLocks noGrp="1"/>
          </p:cNvSpPr>
          <p:nvPr>
            <p:ph idx="1"/>
          </p:nvPr>
        </p:nvSpPr>
        <p:spPr>
          <a:xfrm>
            <a:off x="2589212" y="1228725"/>
            <a:ext cx="8915400" cy="5268327"/>
          </a:xfrm>
        </p:spPr>
        <p:txBody>
          <a:bodyPr>
            <a:normAutofit/>
          </a:bodyPr>
          <a:lstStyle/>
          <a:p>
            <a:r>
              <a:rPr lang="en-US" dirty="0"/>
              <a:t>The election of 1896 was close election that finally saw a U.S. president win a majority of the popular vote for the first time in twenty-four years. </a:t>
            </a:r>
          </a:p>
          <a:p>
            <a:r>
              <a:rPr lang="en-US" dirty="0"/>
              <a:t>McKinley defeated Bryan by a popular vote of 7.1 million to 6.5 million. </a:t>
            </a:r>
          </a:p>
          <a:p>
            <a:r>
              <a:rPr lang="en-US" dirty="0"/>
              <a:t>Bryan’s showing was impressive by any standard, as his popular vote total exceeded that of any other presidential candidate in American history to that date—winner or loser. </a:t>
            </a:r>
          </a:p>
          <a:p>
            <a:r>
              <a:rPr lang="en-US" dirty="0"/>
              <a:t>Voter turnout was the largest in American history to that date.</a:t>
            </a:r>
          </a:p>
          <a:p>
            <a:r>
              <a:rPr lang="en-US" dirty="0"/>
              <a:t>Amid a growing national depression, Americans recognized the importance of a strong leader with sound economic policies.</a:t>
            </a:r>
          </a:p>
          <a:p>
            <a:endParaRPr lang="en-US" dirty="0"/>
          </a:p>
        </p:txBody>
      </p:sp>
    </p:spTree>
    <p:extLst>
      <p:ext uri="{BB962C8B-B14F-4D97-AF65-F5344CB8AC3E}">
        <p14:creationId xmlns:p14="http://schemas.microsoft.com/office/powerpoint/2010/main" val="194493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1905000"/>
          </a:xfrm>
        </p:spPr>
        <p:txBody>
          <a:bodyPr>
            <a:normAutofit/>
          </a:bodyPr>
          <a:lstStyle/>
          <a:p>
            <a:r>
              <a:rPr lang="en-US" dirty="0"/>
              <a:t>The Election of 1896 and the end of the Populist Party</a:t>
            </a:r>
            <a:br>
              <a:rPr lang="en-US" dirty="0"/>
            </a:br>
            <a:endParaRPr lang="en-US" dirty="0"/>
          </a:p>
        </p:txBody>
      </p:sp>
      <p:sp>
        <p:nvSpPr>
          <p:cNvPr id="3" name="Content Placeholder 2"/>
          <p:cNvSpPr>
            <a:spLocks noGrp="1"/>
          </p:cNvSpPr>
          <p:nvPr>
            <p:ph idx="1"/>
          </p:nvPr>
        </p:nvSpPr>
        <p:spPr>
          <a:xfrm>
            <a:off x="2589212" y="1228725"/>
            <a:ext cx="8915400" cy="5268327"/>
          </a:xfrm>
        </p:spPr>
        <p:txBody>
          <a:bodyPr>
            <a:normAutofit/>
          </a:bodyPr>
          <a:lstStyle/>
          <a:p>
            <a:r>
              <a:rPr lang="en-US" dirty="0"/>
              <a:t>Bryan’s defeat that all but ended the rise of the Populist Party. </a:t>
            </a:r>
          </a:p>
          <a:p>
            <a:pPr lvl="1"/>
            <a:r>
              <a:rPr lang="en-US" dirty="0"/>
              <a:t>Populists had thrown their support to the Democrats who shared similar ideas for the economic rebound of the country and lost. Because they chose principle over distinct party identity, the Populists aligned themselves to the growing two-party American political system and would have difficulty maintaining party autonomy afterwards. </a:t>
            </a:r>
          </a:p>
          <a:p>
            <a:r>
              <a:rPr lang="en-US" dirty="0"/>
              <a:t>Other factors also contributed to the decline of Populism at the close of the century. </a:t>
            </a:r>
          </a:p>
          <a:p>
            <a:pPr lvl="1"/>
            <a:r>
              <a:rPr lang="en-US" dirty="0"/>
              <a:t>The discovery of vast gold deposits in Alaska during the Klondike Gold Rush of 1896–1899 (also known as the “Yukon Gold Rush”) shored up the nation’s weakening economy and made it possible to thrive on a gold standard. </a:t>
            </a:r>
          </a:p>
          <a:p>
            <a:pPr lvl="1"/>
            <a:r>
              <a:rPr lang="en-US" dirty="0"/>
              <a:t>The Spanish-American War, which began in 1898, further fueled the economy and increased demand for American farm </a:t>
            </a:r>
            <a:r>
              <a:rPr lang="en-US"/>
              <a:t>products.</a:t>
            </a:r>
            <a:endParaRPr lang="en-US" dirty="0"/>
          </a:p>
        </p:txBody>
      </p:sp>
    </p:spTree>
    <p:extLst>
      <p:ext uri="{BB962C8B-B14F-4D97-AF65-F5344CB8AC3E}">
        <p14:creationId xmlns:p14="http://schemas.microsoft.com/office/powerpoint/2010/main" val="152369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77261"/>
          </a:xfrm>
        </p:spPr>
        <p:txBody>
          <a:bodyPr/>
          <a:lstStyle/>
          <a:p>
            <a:r>
              <a:rPr lang="en-US" dirty="0"/>
              <a:t>Terms to guide your notes:</a:t>
            </a:r>
          </a:p>
        </p:txBody>
      </p:sp>
      <p:sp>
        <p:nvSpPr>
          <p:cNvPr id="3" name="Content Placeholder 2"/>
          <p:cNvSpPr>
            <a:spLocks noGrp="1"/>
          </p:cNvSpPr>
          <p:nvPr>
            <p:ph idx="1"/>
          </p:nvPr>
        </p:nvSpPr>
        <p:spPr/>
        <p:txBody>
          <a:bodyPr/>
          <a:lstStyle/>
          <a:p>
            <a:r>
              <a:rPr lang="en-US" dirty="0">
                <a:solidFill>
                  <a:schemeClr val="accent2"/>
                </a:solidFill>
              </a:rPr>
              <a:t>Gilded Age, Gold Standard, Bi-metallic currency standard, Populist Party, company town, Laissez-faire</a:t>
            </a:r>
          </a:p>
          <a:p>
            <a:r>
              <a:rPr lang="en-US" dirty="0">
                <a:solidFill>
                  <a:schemeClr val="accent2"/>
                </a:solidFill>
              </a:rPr>
              <a:t>William Jennings Bryan, William McKinley</a:t>
            </a:r>
            <a:endParaRPr lang="en-US" dirty="0">
              <a:solidFill>
                <a:schemeClr val="accent4"/>
              </a:solidFill>
            </a:endParaRPr>
          </a:p>
          <a:p>
            <a:r>
              <a:rPr lang="en-US" dirty="0">
                <a:solidFill>
                  <a:schemeClr val="accent2"/>
                </a:solidFill>
              </a:rPr>
              <a:t>How did the election of 1896 lead to the end of the populist party?</a:t>
            </a:r>
          </a:p>
          <a:p>
            <a:r>
              <a:rPr lang="en-US" dirty="0">
                <a:solidFill>
                  <a:schemeClr val="accent2"/>
                </a:solidFill>
              </a:rPr>
              <a:t>What factors other than the election of 1896 contributed to the end of the populist party?</a:t>
            </a:r>
          </a:p>
          <a:p>
            <a:r>
              <a:rPr lang="en-US" dirty="0">
                <a:solidFill>
                  <a:schemeClr val="accent2"/>
                </a:solidFill>
              </a:rPr>
              <a:t>How were presidential politics of the gilded age similar to modern presidential politics?</a:t>
            </a:r>
          </a:p>
        </p:txBody>
      </p:sp>
    </p:spTree>
    <p:extLst>
      <p:ext uri="{BB962C8B-B14F-4D97-AF65-F5344CB8AC3E}">
        <p14:creationId xmlns:p14="http://schemas.microsoft.com/office/powerpoint/2010/main" val="255113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Corruption in Postbellum America</a:t>
            </a:r>
          </a:p>
        </p:txBody>
      </p:sp>
      <p:sp>
        <p:nvSpPr>
          <p:cNvPr id="3" name="Content Placeholder 2"/>
          <p:cNvSpPr>
            <a:spLocks noGrp="1"/>
          </p:cNvSpPr>
          <p:nvPr>
            <p:ph idx="1"/>
          </p:nvPr>
        </p:nvSpPr>
        <p:spPr>
          <a:xfrm>
            <a:off x="2589212" y="2133600"/>
            <a:ext cx="8915400" cy="4724400"/>
          </a:xfrm>
        </p:spPr>
        <p:txBody>
          <a:bodyPr/>
          <a:lstStyle/>
          <a:p>
            <a:r>
              <a:rPr lang="en-US" dirty="0"/>
              <a:t>The election of 1876 and the compromise of 1877 set the tone for the presidential politics of the era.</a:t>
            </a:r>
          </a:p>
          <a:p>
            <a:r>
              <a:rPr lang="en-US" dirty="0"/>
              <a:t>During this era (known as the Gilded Age), presidents had very little power, due in large part to highly contested elections in which relative popular majorities were razor-thin. </a:t>
            </a:r>
          </a:p>
          <a:p>
            <a:r>
              <a:rPr lang="en-US" dirty="0"/>
              <a:t>Two presidents won the Electoral College without a popular majority. </a:t>
            </a:r>
          </a:p>
          <a:p>
            <a:r>
              <a:rPr lang="en-US" dirty="0"/>
              <a:t>Further undermining their efficacy was a Congress comprising mostly politicians operating on the principle of political patronage.</a:t>
            </a:r>
          </a:p>
          <a:p>
            <a:r>
              <a:rPr lang="en-US" dirty="0"/>
              <a:t>The Gilded Age was the period in American history during which materialism, a quest for personal gain, and corruption dominated both politics and society</a:t>
            </a:r>
          </a:p>
          <a:p>
            <a:r>
              <a:rPr lang="en-US" dirty="0"/>
              <a:t>A prevailing public attitude of laissez-faire (letting things take their own course without government interference) led many Americans to accept an inactive Federal Government.</a:t>
            </a:r>
          </a:p>
        </p:txBody>
      </p:sp>
    </p:spTree>
    <p:extLst>
      <p:ext uri="{BB962C8B-B14F-4D97-AF65-F5344CB8AC3E}">
        <p14:creationId xmlns:p14="http://schemas.microsoft.com/office/powerpoint/2010/main" val="381727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Tariffs and Monetary policy in the Gilded Age</a:t>
            </a:r>
          </a:p>
        </p:txBody>
      </p:sp>
      <p:sp>
        <p:nvSpPr>
          <p:cNvPr id="3" name="Content Placeholder 2"/>
          <p:cNvSpPr>
            <a:spLocks noGrp="1"/>
          </p:cNvSpPr>
          <p:nvPr>
            <p:ph idx="1"/>
          </p:nvPr>
        </p:nvSpPr>
        <p:spPr>
          <a:xfrm>
            <a:off x="2589212" y="1905000"/>
            <a:ext cx="8915400" cy="4006222"/>
          </a:xfrm>
        </p:spPr>
        <p:txBody>
          <a:bodyPr/>
          <a:lstStyle/>
          <a:p>
            <a:r>
              <a:rPr lang="en-US" dirty="0"/>
              <a:t>Tariffs had long been a controversial topic in the United States, especially as the nineteenth century came to a close. </a:t>
            </a:r>
          </a:p>
          <a:p>
            <a:r>
              <a:rPr lang="en-US" dirty="0"/>
              <a:t>Legislators mostly supported big businessmen who desired higher tariffs in order to force Americans to buy their domestically produced goods rather than higher-priced imports. </a:t>
            </a:r>
          </a:p>
          <a:p>
            <a:r>
              <a:rPr lang="en-US" dirty="0"/>
              <a:t>Lower tariffs, on the other hand, would reduce prices and lower the average American’s cost of living, and were therefore favored by many working-class families and farmers.</a:t>
            </a:r>
          </a:p>
          <a:p>
            <a:r>
              <a:rPr lang="en-US" dirty="0"/>
              <a:t>Generally speaking, tariffs remained high during this period.</a:t>
            </a:r>
          </a:p>
        </p:txBody>
      </p:sp>
    </p:spTree>
    <p:extLst>
      <p:ext uri="{BB962C8B-B14F-4D97-AF65-F5344CB8AC3E}">
        <p14:creationId xmlns:p14="http://schemas.microsoft.com/office/powerpoint/2010/main" val="44673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Tariffs and Monetary policy in the Gilded Age</a:t>
            </a:r>
          </a:p>
        </p:txBody>
      </p:sp>
      <p:sp>
        <p:nvSpPr>
          <p:cNvPr id="3" name="Content Placeholder 2"/>
          <p:cNvSpPr>
            <a:spLocks noGrp="1"/>
          </p:cNvSpPr>
          <p:nvPr>
            <p:ph idx="1"/>
          </p:nvPr>
        </p:nvSpPr>
        <p:spPr>
          <a:xfrm>
            <a:off x="2589212" y="1905000"/>
            <a:ext cx="8915400" cy="4006222"/>
          </a:xfrm>
        </p:spPr>
        <p:txBody>
          <a:bodyPr/>
          <a:lstStyle/>
          <a:p>
            <a:r>
              <a:rPr lang="en-US" dirty="0"/>
              <a:t>Farmers and working-class Americans looked for ways to pay their bills and other living expenses, especially in the wake of increased tariffs as the century came to a close.</a:t>
            </a:r>
          </a:p>
          <a:p>
            <a:r>
              <a:rPr lang="en-US" dirty="0"/>
              <a:t>Many saw adherence to a strict </a:t>
            </a:r>
            <a:r>
              <a:rPr lang="en-US" dirty="0">
                <a:hlinkClick r:id="rId2" action="ppaction://hlinksldjump" tooltip="A monetary system where the currency is based on a fixed quantity of gold."/>
              </a:rPr>
              <a:t>gold standard </a:t>
            </a:r>
            <a:r>
              <a:rPr lang="en-US" dirty="0"/>
              <a:t>as their most pressing problem. With limited gold reserves, the money supply remained constrained. At a minimum, a return to a bimetallic policy that would include the production of silver dollars would provide some relief.</a:t>
            </a:r>
          </a:p>
        </p:txBody>
      </p:sp>
    </p:spTree>
    <p:extLst>
      <p:ext uri="{BB962C8B-B14F-4D97-AF65-F5344CB8AC3E}">
        <p14:creationId xmlns:p14="http://schemas.microsoft.com/office/powerpoint/2010/main" val="304651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7015"/>
            <a:ext cx="8911687" cy="1280890"/>
          </a:xfrm>
        </p:spPr>
        <p:txBody>
          <a:bodyPr/>
          <a:lstStyle/>
          <a:p>
            <a:r>
              <a:rPr lang="en-US" dirty="0"/>
              <a:t>Farmers Face Challenges</a:t>
            </a:r>
          </a:p>
        </p:txBody>
      </p:sp>
      <p:sp>
        <p:nvSpPr>
          <p:cNvPr id="3" name="Content Placeholder 2"/>
          <p:cNvSpPr>
            <a:spLocks noGrp="1"/>
          </p:cNvSpPr>
          <p:nvPr>
            <p:ph idx="1"/>
          </p:nvPr>
        </p:nvSpPr>
        <p:spPr>
          <a:xfrm>
            <a:off x="2589212" y="930441"/>
            <a:ext cx="8915400" cy="5582653"/>
          </a:xfrm>
        </p:spPr>
        <p:txBody>
          <a:bodyPr>
            <a:normAutofit/>
          </a:bodyPr>
          <a:lstStyle/>
          <a:p>
            <a:r>
              <a:rPr lang="en-US" dirty="0"/>
              <a:t>American farmers faced many challenges at the end of the 19</a:t>
            </a:r>
            <a:r>
              <a:rPr lang="en-US" baseline="30000" dirty="0"/>
              <a:t>th</a:t>
            </a:r>
            <a:r>
              <a:rPr lang="en-US" dirty="0"/>
              <a:t> century.</a:t>
            </a:r>
          </a:p>
          <a:p>
            <a:pPr lvl="1"/>
            <a:r>
              <a:rPr lang="en-US" dirty="0"/>
              <a:t> They contended with economic hardships born out of rapidly declining farm prices, prohibitively high tariffs on items they needed to purchase, and foreign competition. </a:t>
            </a:r>
          </a:p>
          <a:p>
            <a:pPr lvl="1"/>
            <a:r>
              <a:rPr lang="en-US" dirty="0"/>
              <a:t>One of the largest challenges they faced was overproduction, where the glut of their products in the marketplace drove the price lower and lower.</a:t>
            </a:r>
          </a:p>
          <a:p>
            <a:pPr lvl="1"/>
            <a:r>
              <a:rPr lang="en-US" dirty="0"/>
              <a:t>As farmers fell deeper into debt, whether it be to the local stores where they bought supplies or to the railroads that shipped their produce, their response was to increase crop production each year in the hope of earning more money with which to pay back their debt. The more they produced, the lower prices dropped.</a:t>
            </a:r>
          </a:p>
          <a:p>
            <a:pPr lvl="1"/>
            <a:r>
              <a:rPr lang="en-US" dirty="0"/>
              <a:t>Tariffs were a serious problem for farmers. Rising tariffs on industrial products made purchased items more expensive, yet tariffs were </a:t>
            </a:r>
            <a:r>
              <a:rPr lang="en-US" i="1" dirty="0"/>
              <a:t>not</a:t>
            </a:r>
            <a:r>
              <a:rPr lang="en-US" dirty="0"/>
              <a:t> being used to keep farm prices artificially high as well (farmers were paying inflated prices but not receiving them). </a:t>
            </a:r>
          </a:p>
        </p:txBody>
      </p:sp>
    </p:spTree>
    <p:extLst>
      <p:ext uri="{BB962C8B-B14F-4D97-AF65-F5344CB8AC3E}">
        <p14:creationId xmlns:p14="http://schemas.microsoft.com/office/powerpoint/2010/main" val="151776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7015"/>
            <a:ext cx="8911687" cy="1280890"/>
          </a:xfrm>
        </p:spPr>
        <p:txBody>
          <a:bodyPr/>
          <a:lstStyle/>
          <a:p>
            <a:r>
              <a:rPr lang="en-US" dirty="0"/>
              <a:t>Farmers Face Challenges</a:t>
            </a:r>
          </a:p>
        </p:txBody>
      </p:sp>
      <p:sp>
        <p:nvSpPr>
          <p:cNvPr id="3" name="Content Placeholder 2"/>
          <p:cNvSpPr>
            <a:spLocks noGrp="1"/>
          </p:cNvSpPr>
          <p:nvPr>
            <p:ph idx="1"/>
          </p:nvPr>
        </p:nvSpPr>
        <p:spPr>
          <a:xfrm>
            <a:off x="2589212" y="1828800"/>
            <a:ext cx="8915400" cy="4684294"/>
          </a:xfrm>
        </p:spPr>
        <p:txBody>
          <a:bodyPr>
            <a:normAutofit/>
          </a:bodyPr>
          <a:lstStyle/>
          <a:p>
            <a:r>
              <a:rPr lang="en-US" dirty="0"/>
              <a:t>American farmers faced many challenges at the end of the 19</a:t>
            </a:r>
            <a:r>
              <a:rPr lang="en-US" baseline="30000" dirty="0"/>
              <a:t>th</a:t>
            </a:r>
            <a:r>
              <a:rPr lang="en-US" dirty="0"/>
              <a:t> century.</a:t>
            </a:r>
          </a:p>
          <a:p>
            <a:pPr lvl="1"/>
            <a:r>
              <a:rPr lang="en-US" dirty="0"/>
              <a:t>The issue of gold versus silver as the basis of U.S. currency was a very real problem to many farmers. Farmers needed more money in circulation, whether it was paper or silver, in order to create inflationary pressure. </a:t>
            </a:r>
          </a:p>
          <a:p>
            <a:pPr lvl="1"/>
            <a:r>
              <a:rPr lang="en-US" dirty="0"/>
              <a:t>Inflationary pressure would allow farm prices to increase, thus allowing them to earn more money that they could then spend on the higher-priced goods in stores. However, in 1878, federal law set the amount of paper money in circulation, and, as mentioned above, Harrison’s Sherman Silver Act, intended to increase the amount of silver coinage, was too modest to do any real good, especially in light of the unintended consequence of depleting the nation’s gold reserve. In short, farmers had a big stack of bills and wanted a big stack of money—be it paper or silver—to pay them.</a:t>
            </a:r>
          </a:p>
        </p:txBody>
      </p:sp>
    </p:spTree>
    <p:extLst>
      <p:ext uri="{BB962C8B-B14F-4D97-AF65-F5344CB8AC3E}">
        <p14:creationId xmlns:p14="http://schemas.microsoft.com/office/powerpoint/2010/main" val="200634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8547"/>
            <a:ext cx="8911687" cy="753979"/>
          </a:xfrm>
        </p:spPr>
        <p:txBody>
          <a:bodyPr/>
          <a:lstStyle/>
          <a:p>
            <a:r>
              <a:rPr lang="en-US" dirty="0"/>
              <a:t>Farmers Begin to Organize</a:t>
            </a:r>
          </a:p>
        </p:txBody>
      </p:sp>
      <p:sp>
        <p:nvSpPr>
          <p:cNvPr id="3" name="Content Placeholder 2"/>
          <p:cNvSpPr>
            <a:spLocks noGrp="1"/>
          </p:cNvSpPr>
          <p:nvPr>
            <p:ph idx="1"/>
          </p:nvPr>
        </p:nvSpPr>
        <p:spPr>
          <a:xfrm>
            <a:off x="2589212" y="786063"/>
            <a:ext cx="8915400" cy="6071937"/>
          </a:xfrm>
        </p:spPr>
        <p:txBody>
          <a:bodyPr>
            <a:normAutofit lnSpcReduction="10000"/>
          </a:bodyPr>
          <a:lstStyle/>
          <a:p>
            <a:r>
              <a:rPr lang="en-US" dirty="0"/>
              <a:t>The initial response by increasingly frustrated and angry farmers was to organize into groups that were similar to early labor unions.</a:t>
            </a:r>
          </a:p>
          <a:p>
            <a:pPr lvl="1"/>
            <a:r>
              <a:rPr lang="en-US" dirty="0"/>
              <a:t>Early organizations of farmers such as Patrons of Husbandry (Grange) and the Farmers’ Alliance believed that farmers could best help themselves by creating farmers’ cooperatives in which they could pool resources and obtain better shipping rates, as well as prices on seeds, fertilizer, machinery, and other necessary inputs. These cooperatives, he believed, would let them self-regulate production as well as collectively obtain better rates from railroad companies and other businesses.</a:t>
            </a:r>
          </a:p>
          <a:p>
            <a:r>
              <a:rPr lang="en-US" dirty="0"/>
              <a:t>As farmers became more frustrated with the government’s lack of support, they chose to create their own political party.</a:t>
            </a:r>
          </a:p>
          <a:p>
            <a:pPr lvl="1"/>
            <a:r>
              <a:rPr lang="en-US" dirty="0"/>
              <a:t>The party they formed in 1890 was called the populist party.  It initially represented farmers, but eventually represented all workers.</a:t>
            </a:r>
          </a:p>
          <a:p>
            <a:pPr lvl="1"/>
            <a:r>
              <a:rPr lang="en-US" dirty="0"/>
              <a:t>The party vilified railroad owners, bankers, and big businessmen as all being part of a widespread conspiracy to control farmers.</a:t>
            </a:r>
          </a:p>
          <a:p>
            <a:pPr lvl="1"/>
            <a:r>
              <a:rPr lang="en-US" dirty="0"/>
              <a:t>The party platform called for adoption of the </a:t>
            </a:r>
            <a:r>
              <a:rPr lang="en-US" dirty="0" err="1"/>
              <a:t>subtreasury</a:t>
            </a:r>
            <a:r>
              <a:rPr lang="en-US" dirty="0"/>
              <a:t> plan, government control over railroads, an end to the national bank system, the creation of a federal income tax, the direct election of U.S. senators, and several other measures, all of which aimed at a more proactive federal government that would support the economic and social welfare of all Americans.</a:t>
            </a:r>
          </a:p>
          <a:p>
            <a:pPr lvl="1"/>
            <a:r>
              <a:rPr lang="en-US" dirty="0"/>
              <a:t>In the 1892 presidential election the Populist Party candidate received 1,000,000 votes.</a:t>
            </a:r>
          </a:p>
        </p:txBody>
      </p:sp>
    </p:spTree>
    <p:extLst>
      <p:ext uri="{BB962C8B-B14F-4D97-AF65-F5344CB8AC3E}">
        <p14:creationId xmlns:p14="http://schemas.microsoft.com/office/powerpoint/2010/main" val="134129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and Labor Unrest in the 1890s</a:t>
            </a:r>
          </a:p>
        </p:txBody>
      </p:sp>
      <p:sp>
        <p:nvSpPr>
          <p:cNvPr id="3" name="Content Placeholder 2"/>
          <p:cNvSpPr>
            <a:spLocks noGrp="1"/>
          </p:cNvSpPr>
          <p:nvPr>
            <p:ph idx="1"/>
          </p:nvPr>
        </p:nvSpPr>
        <p:spPr>
          <a:xfrm>
            <a:off x="2589212" y="1219199"/>
            <a:ext cx="8915400" cy="5277853"/>
          </a:xfrm>
        </p:spPr>
        <p:txBody>
          <a:bodyPr/>
          <a:lstStyle/>
          <a:p>
            <a:r>
              <a:rPr lang="en-US" dirty="0"/>
              <a:t>The Depression of 1893 was worst economic depression in history to date. As the government continued to fail in its efforts to address the growing problems, more and more Americans sought relief outside of the traditional two-party system. To many industrial workers, the Populist Party began to seem like a viable solution.</a:t>
            </a:r>
          </a:p>
          <a:p>
            <a:r>
              <a:rPr lang="en-US" dirty="0"/>
              <a:t>In a single year, from 1893 to 1894, unemployment estimates increased from 3 percent to nearly 19 percent of all working-class Americans. In some states, the unemployment rate soared even higher: over 35 percent in New York State and 43 percent in Michigan.</a:t>
            </a:r>
          </a:p>
          <a:p>
            <a:r>
              <a:rPr lang="en-US" dirty="0"/>
              <a:t>Immediately following the economic downturn, people sought relief through the federal government. They quickly learned what farmers had been taught in the preceding decades: A weak, inefficient government interested solely in patronage and the spoils system in order to maintain its power was in no position to help the American people face this challenge. </a:t>
            </a:r>
          </a:p>
          <a:p>
            <a:endParaRPr lang="en-US" dirty="0"/>
          </a:p>
        </p:txBody>
      </p:sp>
    </p:spTree>
    <p:extLst>
      <p:ext uri="{BB962C8B-B14F-4D97-AF65-F5344CB8AC3E}">
        <p14:creationId xmlns:p14="http://schemas.microsoft.com/office/powerpoint/2010/main" val="20651627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756</TotalTime>
  <Words>1885</Words>
  <Application>Microsoft Office PowerPoint</Application>
  <PresentationFormat>Widescreen</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Notebook Page 25</vt:lpstr>
      <vt:lpstr>Terms to guide your notes:</vt:lpstr>
      <vt:lpstr>Political Corruption in Postbellum America</vt:lpstr>
      <vt:lpstr>Tariffs and Monetary policy in the Gilded Age</vt:lpstr>
      <vt:lpstr>Tariffs and Monetary policy in the Gilded Age</vt:lpstr>
      <vt:lpstr>Farmers Face Challenges</vt:lpstr>
      <vt:lpstr>Farmers Face Challenges</vt:lpstr>
      <vt:lpstr>Farmers Begin to Organize</vt:lpstr>
      <vt:lpstr>Social and Labor Unrest in the 1890s</vt:lpstr>
      <vt:lpstr>Social and Labor Unrest in the 1890s</vt:lpstr>
      <vt:lpstr>The Election of 1896 and the end of the Populist Party </vt:lpstr>
      <vt:lpstr>The Election of 1896 and the end of the Populist Party </vt:lpstr>
      <vt:lpstr>The Election of 1896 and the end of the Populist Party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Eric Simondsen</cp:lastModifiedBy>
  <cp:revision>56</cp:revision>
  <dcterms:created xsi:type="dcterms:W3CDTF">2020-11-16T20:30:47Z</dcterms:created>
  <dcterms:modified xsi:type="dcterms:W3CDTF">2020-11-24T21:28:22Z</dcterms:modified>
</cp:coreProperties>
</file>