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tiff" ContentType="image/tif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0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8/25/15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8/25/15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8/25/15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8/25/15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8/25/15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tif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tif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tif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outu.be/l9EuIEzxcHQ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Nature of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Physics – Unit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69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Important Terms and Distinctions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FACTS – close agreement by </a:t>
            </a:r>
            <a:r>
              <a:rPr lang="en-US" b="1" i="1" dirty="0" smtClean="0"/>
              <a:t>competent</a:t>
            </a:r>
            <a:r>
              <a:rPr lang="en-US" dirty="0" smtClean="0"/>
              <a:t> observers who make a series of observations of the same phenomenon. </a:t>
            </a:r>
          </a:p>
          <a:p>
            <a:r>
              <a:rPr lang="en-US" dirty="0" smtClean="0"/>
              <a:t>LAWS/PRINCIPLES – When hypotheses are tested over and over, never being contradicted or falsified. </a:t>
            </a:r>
          </a:p>
          <a:p>
            <a:pPr algn="ctr"/>
            <a:r>
              <a:rPr lang="en-US" dirty="0" smtClean="0"/>
              <a:t>SCIENCE MUST BE ADAPTABLE AND ACCEPT THAT WORTHY EVIDENCE CAN CREATE DRASTIC CHANGE WITHIN THE IDEA OF A HYPOTHESIS, LAW OR PRINCIPLE.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159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Important Terms and Distinctions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</a:t>
            </a:r>
            <a:r>
              <a:rPr lang="en-US" b="1" u="sng" dirty="0" smtClean="0"/>
              <a:t>THEORY</a:t>
            </a:r>
            <a:r>
              <a:rPr lang="en-US" dirty="0" smtClean="0"/>
              <a:t> in a scientific context is very different than the </a:t>
            </a:r>
            <a:r>
              <a:rPr lang="en-US" i="1" dirty="0" smtClean="0"/>
              <a:t>theory</a:t>
            </a:r>
            <a:r>
              <a:rPr lang="en-US" dirty="0" smtClean="0"/>
              <a:t> which people use in everyday speech.</a:t>
            </a:r>
          </a:p>
          <a:p>
            <a:r>
              <a:rPr lang="en-US" dirty="0" smtClean="0"/>
              <a:t>The layman would use the term theory in the same manner that a scientist would use the word hypothesis.</a:t>
            </a:r>
          </a:p>
          <a:p>
            <a:pPr lvl="1"/>
            <a:r>
              <a:rPr lang="en-US" dirty="0" smtClean="0"/>
              <a:t>Recall the meaning of the term hypothesis</a:t>
            </a:r>
          </a:p>
          <a:p>
            <a:r>
              <a:rPr lang="en-US" dirty="0" smtClean="0"/>
              <a:t>A scientific </a:t>
            </a:r>
            <a:r>
              <a:rPr lang="en-US" b="1" u="sng" dirty="0" smtClean="0"/>
              <a:t>theory</a:t>
            </a:r>
            <a:r>
              <a:rPr lang="en-US" dirty="0" smtClean="0"/>
              <a:t>, on the other hand is a synthesis of a large body of information that encompasses well-tested and verified hypotheses about certain aspects of the natural world.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796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Important Terms and Distinctions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Hypothesis vs. Theory</a:t>
            </a:r>
          </a:p>
          <a:p>
            <a:pPr lvl="1"/>
            <a:r>
              <a:rPr lang="en-US" dirty="0" smtClean="0"/>
              <a:t>Hypothesis – Untested</a:t>
            </a:r>
          </a:p>
          <a:p>
            <a:pPr lvl="1"/>
            <a:r>
              <a:rPr lang="en-US" dirty="0" smtClean="0"/>
              <a:t>Theory – extensively tested and verified</a:t>
            </a:r>
          </a:p>
          <a:p>
            <a:r>
              <a:rPr lang="en-US" dirty="0" smtClean="0"/>
              <a:t>Qualitative data vs. Quantitative data</a:t>
            </a:r>
          </a:p>
          <a:p>
            <a:pPr lvl="1"/>
            <a:r>
              <a:rPr lang="en-US" dirty="0" smtClean="0"/>
              <a:t>Qualitative data – linguistic representation of observations (typically involving bias/high probability of misinterpretation)</a:t>
            </a:r>
          </a:p>
          <a:p>
            <a:pPr lvl="1"/>
            <a:r>
              <a:rPr lang="en-US" dirty="0" smtClean="0"/>
              <a:t>Quantitative data – objective numeric representation of observation.</a:t>
            </a:r>
          </a:p>
          <a:p>
            <a:r>
              <a:rPr lang="en-US" dirty="0" smtClean="0"/>
              <a:t>Scientific Statement vs. Speculation</a:t>
            </a:r>
          </a:p>
          <a:p>
            <a:pPr lvl="1"/>
            <a:r>
              <a:rPr lang="en-US" dirty="0" smtClean="0"/>
              <a:t>Scientific statements – MUST BE TESTABLE</a:t>
            </a:r>
          </a:p>
          <a:p>
            <a:pPr lvl="1"/>
            <a:r>
              <a:rPr lang="en-US" dirty="0" smtClean="0"/>
              <a:t>Speculation – no testability (is not science)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338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Science, Art, &amp;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360781"/>
            <a:ext cx="7662864" cy="4100303"/>
          </a:xfrm>
        </p:spPr>
        <p:txBody>
          <a:bodyPr>
            <a:normAutofit/>
          </a:bodyPr>
          <a:lstStyle/>
          <a:p>
            <a:r>
              <a:rPr lang="en-US" dirty="0" smtClean="0"/>
              <a:t>All are manifestations of the search for order and meaning in the world. </a:t>
            </a:r>
          </a:p>
          <a:p>
            <a:pPr lvl="1"/>
            <a:r>
              <a:rPr lang="en-US" u="sng" dirty="0" smtClean="0"/>
              <a:t>Science</a:t>
            </a:r>
            <a:r>
              <a:rPr lang="en-US" dirty="0" smtClean="0"/>
              <a:t> – Concerned with discovering and recording natural phenomena.</a:t>
            </a:r>
          </a:p>
          <a:p>
            <a:pPr lvl="1"/>
            <a:r>
              <a:rPr lang="en-US" u="sng" dirty="0" smtClean="0"/>
              <a:t>Art</a:t>
            </a:r>
            <a:r>
              <a:rPr lang="en-US" dirty="0" smtClean="0"/>
              <a:t> – Concerned with the value of human interactions as they pertain to the senses.</a:t>
            </a:r>
          </a:p>
          <a:p>
            <a:pPr lvl="1"/>
            <a:r>
              <a:rPr lang="en-US" u="sng" dirty="0" smtClean="0"/>
              <a:t>Religion</a:t>
            </a:r>
            <a:r>
              <a:rPr lang="en-US" dirty="0" smtClean="0"/>
              <a:t> – Concerned with the source, purpose, and meaning of everything.</a:t>
            </a:r>
          </a:p>
          <a:p>
            <a:pPr lvl="2"/>
            <a:r>
              <a:rPr lang="en-US" dirty="0" smtClean="0"/>
              <a:t>A truly educated person is knowledgeable about all three domains</a:t>
            </a:r>
          </a:p>
          <a:p>
            <a:pPr lvl="2"/>
            <a:r>
              <a:rPr lang="en-US" dirty="0" smtClean="0"/>
              <a:t>With true understanding, all domains can be embraced without contradiction.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010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Tools of Understanding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Mathematics and the nuances thereof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42340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145" y="207084"/>
            <a:ext cx="8229600" cy="1143000"/>
          </a:xfrm>
        </p:spPr>
        <p:txBody>
          <a:bodyPr/>
          <a:lstStyle/>
          <a:p>
            <a:r>
              <a:rPr lang="en-US" dirty="0" smtClean="0"/>
              <a:t>Measurement in 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4983871"/>
            <a:ext cx="7460317" cy="1504825"/>
          </a:xfrm>
        </p:spPr>
        <p:txBody>
          <a:bodyPr>
            <a:normAutofit/>
          </a:bodyPr>
          <a:lstStyle/>
          <a:p>
            <a:r>
              <a:rPr lang="en-US" dirty="0" smtClean="0"/>
              <a:t>Familiar measurement </a:t>
            </a:r>
            <a:r>
              <a:rPr lang="en-US" dirty="0" smtClean="0"/>
              <a:t>tools???</a:t>
            </a:r>
            <a:endParaRPr lang="en-US" dirty="0" smtClean="0"/>
          </a:p>
          <a:p>
            <a:r>
              <a:rPr lang="en-US" dirty="0" smtClean="0"/>
              <a:t>Units??</a:t>
            </a:r>
            <a:r>
              <a:rPr lang="en-US" dirty="0" smtClean="0"/>
              <a:t>?</a:t>
            </a:r>
            <a:endParaRPr lang="en-US" dirty="0" smtClean="0"/>
          </a:p>
        </p:txBody>
      </p:sp>
      <p:pic>
        <p:nvPicPr>
          <p:cNvPr id="5" name="Picture 4" descr="EarthSISyste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379" y="1350084"/>
            <a:ext cx="5447660" cy="3460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3171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Metric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66368"/>
            <a:ext cx="7662864" cy="1247375"/>
          </a:xfrm>
        </p:spPr>
        <p:txBody>
          <a:bodyPr/>
          <a:lstStyle/>
          <a:p>
            <a:r>
              <a:rPr lang="en-US" dirty="0" smtClean="0"/>
              <a:t>Simple to use and convert between different magnitudes</a:t>
            </a:r>
          </a:p>
          <a:p>
            <a:r>
              <a:rPr lang="en-US" dirty="0" smtClean="0"/>
              <a:t>Base 10 system (factors of 10)</a:t>
            </a:r>
          </a:p>
          <a:p>
            <a:endParaRPr lang="en-US" dirty="0"/>
          </a:p>
        </p:txBody>
      </p:sp>
      <p:pic>
        <p:nvPicPr>
          <p:cNvPr id="4" name="Picture 3" descr="metricchart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400" y="4007294"/>
            <a:ext cx="628650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1396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the Prefixes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Kids			=		Kilo-</a:t>
            </a:r>
          </a:p>
          <a:p>
            <a:r>
              <a:rPr lang="en-US" dirty="0" smtClean="0"/>
              <a:t>Have 			=		</a:t>
            </a:r>
            <a:r>
              <a:rPr lang="en-US" dirty="0" err="1" smtClean="0"/>
              <a:t>Hecto</a:t>
            </a:r>
            <a:r>
              <a:rPr lang="en-US" dirty="0" smtClean="0"/>
              <a:t>-</a:t>
            </a:r>
          </a:p>
          <a:p>
            <a:r>
              <a:rPr lang="en-US" dirty="0" smtClean="0"/>
              <a:t>Dropped		=		</a:t>
            </a:r>
            <a:r>
              <a:rPr lang="en-US" dirty="0" err="1" smtClean="0"/>
              <a:t>Deca</a:t>
            </a:r>
            <a:r>
              <a:rPr lang="en-US" dirty="0" smtClean="0"/>
              <a:t>-</a:t>
            </a:r>
          </a:p>
          <a:p>
            <a:r>
              <a:rPr lang="en-US" dirty="0" smtClean="0"/>
              <a:t>Over			=		BASE UNIT (gram, liter, meter)</a:t>
            </a:r>
          </a:p>
          <a:p>
            <a:r>
              <a:rPr lang="en-US" dirty="0" smtClean="0"/>
              <a:t>Dead			=		</a:t>
            </a:r>
            <a:r>
              <a:rPr lang="en-US" dirty="0" err="1" smtClean="0"/>
              <a:t>Deci</a:t>
            </a:r>
            <a:r>
              <a:rPr lang="en-US" dirty="0" smtClean="0"/>
              <a:t>-</a:t>
            </a:r>
          </a:p>
          <a:p>
            <a:r>
              <a:rPr lang="en-US" dirty="0" smtClean="0"/>
              <a:t>Converting		=		</a:t>
            </a:r>
            <a:r>
              <a:rPr lang="en-US" dirty="0" err="1" smtClean="0"/>
              <a:t>Centi</a:t>
            </a:r>
            <a:r>
              <a:rPr lang="en-US" dirty="0" smtClean="0"/>
              <a:t>-</a:t>
            </a:r>
          </a:p>
          <a:p>
            <a:r>
              <a:rPr lang="en-US" dirty="0" smtClean="0"/>
              <a:t>Metrics		=		</a:t>
            </a:r>
            <a:r>
              <a:rPr lang="en-US" dirty="0" err="1" smtClean="0"/>
              <a:t>Miili</a:t>
            </a:r>
            <a:r>
              <a:rPr lang="en-US" dirty="0" smtClean="0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488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milliliter is the same as 1 cubic centimeter (volume)</a:t>
            </a:r>
          </a:p>
          <a:p>
            <a:pPr lvl="1"/>
            <a:r>
              <a:rPr lang="en-US" dirty="0" smtClean="0"/>
              <a:t>1 mL = 1cm</a:t>
            </a:r>
            <a:r>
              <a:rPr lang="en-US" baseline="30000" dirty="0" smtClean="0"/>
              <a:t>3</a:t>
            </a:r>
          </a:p>
          <a:p>
            <a:r>
              <a:rPr lang="en-US" dirty="0" smtClean="0"/>
              <a:t>The mass of 1 milliliter of water is approximately 1 gram</a:t>
            </a:r>
          </a:p>
          <a:p>
            <a:pPr lvl="1"/>
            <a:r>
              <a:rPr lang="en-US" dirty="0" smtClean="0"/>
              <a:t>1 L (H</a:t>
            </a:r>
            <a:r>
              <a:rPr lang="en-US" baseline="-25000" dirty="0" smtClean="0"/>
              <a:t>2</a:t>
            </a:r>
            <a:r>
              <a:rPr lang="en-US" dirty="0" smtClean="0"/>
              <a:t>O) = 1 kg (H</a:t>
            </a:r>
            <a:r>
              <a:rPr lang="en-US" baseline="-25000" dirty="0" smtClean="0"/>
              <a:t>2</a:t>
            </a:r>
            <a:r>
              <a:rPr lang="en-US" dirty="0" smtClean="0"/>
              <a:t>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8799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380576"/>
          </a:xfrm>
        </p:spPr>
        <p:txBody>
          <a:bodyPr/>
          <a:lstStyle/>
          <a:p>
            <a:r>
              <a:rPr lang="en-US" dirty="0" smtClean="0"/>
              <a:t>LENGTH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sz="2800" dirty="0" smtClean="0"/>
              <a:t>The Standard Unit is the meter</a:t>
            </a:r>
            <a:endParaRPr lang="en-US" dirty="0"/>
          </a:p>
        </p:txBody>
      </p:sp>
      <p:pic>
        <p:nvPicPr>
          <p:cNvPr id="4" name="Content Placeholder 3" descr="LengthChart.tif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548" r="-23548"/>
          <a:stretch>
            <a:fillRect/>
          </a:stretch>
        </p:blipFill>
        <p:spPr>
          <a:xfrm>
            <a:off x="165658" y="2333170"/>
            <a:ext cx="8978342" cy="3704093"/>
          </a:xfrm>
        </p:spPr>
      </p:pic>
    </p:spTree>
    <p:extLst>
      <p:ext uri="{BB962C8B-B14F-4D97-AF65-F5344CB8AC3E}">
        <p14:creationId xmlns:p14="http://schemas.microsoft.com/office/powerpoint/2010/main" val="2336295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Science?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206148"/>
            <a:ext cx="7662864" cy="3831115"/>
          </a:xfrm>
        </p:spPr>
        <p:txBody>
          <a:bodyPr>
            <a:normAutofit/>
          </a:bodyPr>
          <a:lstStyle/>
          <a:p>
            <a:r>
              <a:rPr lang="en-US" dirty="0" smtClean="0"/>
              <a:t>Defined as: the intellectual and practical activity encompassing the systematic study of the structure and behavior of the physical and natural world through observation and experiment</a:t>
            </a:r>
          </a:p>
          <a:p>
            <a:r>
              <a:rPr lang="en-US" dirty="0" smtClean="0"/>
              <a:t>Interesting Perspectives</a:t>
            </a:r>
          </a:p>
          <a:p>
            <a:pPr lvl="1"/>
            <a:r>
              <a:rPr lang="en-US" dirty="0" smtClean="0"/>
              <a:t>“Our brains have evolved to help us survive within the orders of magnitude of size and speed at which our bodies operate.”</a:t>
            </a:r>
          </a:p>
          <a:p>
            <a:pPr lvl="2"/>
            <a:r>
              <a:rPr lang="en-US" dirty="0" smtClean="0"/>
              <a:t>- Richard Dawkins </a:t>
            </a:r>
          </a:p>
          <a:p>
            <a:pPr lvl="1"/>
            <a:r>
              <a:rPr lang="en-US" dirty="0" smtClean="0"/>
              <a:t>“Science is a way of knowing”</a:t>
            </a:r>
          </a:p>
          <a:p>
            <a:pPr lvl="2"/>
            <a:r>
              <a:rPr lang="en-US" dirty="0" smtClean="0"/>
              <a:t>- Dr. John Armstrong WSU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415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0"/>
            <a:ext cx="8229600" cy="1642885"/>
          </a:xfrm>
        </p:spPr>
        <p:txBody>
          <a:bodyPr/>
          <a:lstStyle/>
          <a:p>
            <a:r>
              <a:rPr lang="en-US" dirty="0" smtClean="0"/>
              <a:t>VOLUME</a:t>
            </a:r>
            <a:br>
              <a:rPr lang="en-US" dirty="0" smtClean="0"/>
            </a:br>
            <a:r>
              <a:rPr lang="en-US" sz="4000" dirty="0" smtClean="0"/>
              <a:t>- </a:t>
            </a:r>
            <a:r>
              <a:rPr lang="en-US" sz="3200" dirty="0" smtClean="0"/>
              <a:t>The standard unit of volume is the liter</a:t>
            </a:r>
            <a:endParaRPr lang="en-US" sz="4000" dirty="0"/>
          </a:p>
        </p:txBody>
      </p:sp>
      <p:pic>
        <p:nvPicPr>
          <p:cNvPr id="4" name="Content Placeholder 3" descr="VolumeChart.tif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802" b="-4802"/>
          <a:stretch>
            <a:fillRect/>
          </a:stretch>
        </p:blipFill>
        <p:spPr>
          <a:xfrm>
            <a:off x="739775" y="2540256"/>
            <a:ext cx="7662864" cy="3497007"/>
          </a:xfrm>
        </p:spPr>
      </p:pic>
    </p:spTree>
    <p:extLst>
      <p:ext uri="{BB962C8B-B14F-4D97-AF65-F5344CB8AC3E}">
        <p14:creationId xmlns:p14="http://schemas.microsoft.com/office/powerpoint/2010/main" val="7018700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601468"/>
          </a:xfrm>
        </p:spPr>
        <p:txBody>
          <a:bodyPr/>
          <a:lstStyle/>
          <a:p>
            <a:r>
              <a:rPr lang="en-US" dirty="0" smtClean="0"/>
              <a:t>MASS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sz="3200" dirty="0" smtClean="0"/>
              <a:t>The standard unit is the gram</a:t>
            </a:r>
            <a:endParaRPr lang="en-US" dirty="0"/>
          </a:p>
        </p:txBody>
      </p:sp>
      <p:pic>
        <p:nvPicPr>
          <p:cNvPr id="4" name="Content Placeholder 3" descr="MassChart.tif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632" b="-363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639347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98838"/>
            <a:ext cx="7662864" cy="3538425"/>
          </a:xfrm>
        </p:spPr>
        <p:txBody>
          <a:bodyPr>
            <a:normAutofit fontScale="70000" lnSpcReduction="20000"/>
          </a:bodyPr>
          <a:lstStyle/>
          <a:p>
            <a:r>
              <a:rPr lang="en-US" sz="3200" dirty="0" smtClean="0"/>
              <a:t>Fahrenheit</a:t>
            </a:r>
          </a:p>
          <a:p>
            <a:pPr lvl="1"/>
            <a:r>
              <a:rPr lang="en-US" sz="3000" dirty="0" smtClean="0"/>
              <a:t>F = 9/5C + 32</a:t>
            </a:r>
          </a:p>
          <a:p>
            <a:r>
              <a:rPr lang="en-US" sz="3200" dirty="0" smtClean="0"/>
              <a:t>Celsius – SI standard for temperature</a:t>
            </a:r>
          </a:p>
          <a:p>
            <a:pPr lvl="1"/>
            <a:r>
              <a:rPr lang="en-US" sz="3000" dirty="0" smtClean="0"/>
              <a:t>C = 5/9 (F – 32)</a:t>
            </a:r>
          </a:p>
          <a:p>
            <a:pPr lvl="1"/>
            <a:r>
              <a:rPr lang="en-US" sz="3000" dirty="0" smtClean="0"/>
              <a:t>C = Kelvin + 273</a:t>
            </a:r>
          </a:p>
          <a:p>
            <a:r>
              <a:rPr lang="en-US" sz="3200" dirty="0" smtClean="0"/>
              <a:t>Kelvin – Scientific scale representing Kinetic energy of molecules within a substance</a:t>
            </a:r>
          </a:p>
          <a:p>
            <a:pPr lvl="1"/>
            <a:r>
              <a:rPr lang="en-US" sz="3000" dirty="0" smtClean="0"/>
              <a:t>Kelvin = C – 273</a:t>
            </a:r>
          </a:p>
          <a:p>
            <a:pPr lvl="1"/>
            <a:r>
              <a:rPr lang="en-US" sz="3000" dirty="0" smtClean="0"/>
              <a:t>Has no negative values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695596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the Large or Small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374588"/>
            <a:ext cx="7662864" cy="3662676"/>
          </a:xfrm>
        </p:spPr>
        <p:txBody>
          <a:bodyPr/>
          <a:lstStyle/>
          <a:p>
            <a:r>
              <a:rPr lang="en-US" dirty="0" smtClean="0"/>
              <a:t>Scientists use what is called SCIENTIFIC NOTATION to represent very large measurements, or very small measurements. </a:t>
            </a:r>
          </a:p>
          <a:p>
            <a:r>
              <a:rPr lang="en-US" dirty="0" smtClean="0"/>
              <a:t>EXAMPLES</a:t>
            </a:r>
          </a:p>
          <a:p>
            <a:r>
              <a:rPr lang="en-US" dirty="0" smtClean="0"/>
              <a:t>Mass of a single electron = 9.1 x 10</a:t>
            </a:r>
            <a:r>
              <a:rPr lang="en-US" baseline="30000" dirty="0" smtClean="0"/>
              <a:t>-31</a:t>
            </a:r>
            <a:r>
              <a:rPr lang="en-US" dirty="0" smtClean="0"/>
              <a:t> kg</a:t>
            </a:r>
          </a:p>
          <a:p>
            <a:r>
              <a:rPr lang="en-US" dirty="0" smtClean="0"/>
              <a:t>Mass of the Earth = 5.92 x 10</a:t>
            </a:r>
            <a:r>
              <a:rPr lang="en-US" baseline="30000" dirty="0" smtClean="0"/>
              <a:t>24</a:t>
            </a:r>
            <a:r>
              <a:rPr lang="en-US" dirty="0" smtClean="0"/>
              <a:t> kg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7285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Significant Figure is each digit of a number that are used to express it to the required degree of </a:t>
            </a:r>
            <a:r>
              <a:rPr lang="en-US" b="1" u="sng" dirty="0" smtClean="0"/>
              <a:t>accuracy</a:t>
            </a:r>
            <a:r>
              <a:rPr lang="en-US" dirty="0" smtClean="0"/>
              <a:t>, starting from the first nonzero digit.</a:t>
            </a:r>
          </a:p>
          <a:p>
            <a:r>
              <a:rPr lang="en-US" dirty="0" smtClean="0"/>
              <a:t>RULES</a:t>
            </a:r>
          </a:p>
          <a:p>
            <a:pPr lvl="1"/>
            <a:r>
              <a:rPr lang="en-US" dirty="0" smtClean="0"/>
              <a:t>Non-zero digits are always significant</a:t>
            </a:r>
          </a:p>
          <a:p>
            <a:pPr lvl="1"/>
            <a:r>
              <a:rPr lang="en-US" dirty="0" smtClean="0"/>
              <a:t>Any zeros between two significant digits are significant(sandwiched)</a:t>
            </a:r>
          </a:p>
          <a:p>
            <a:pPr lvl="1"/>
            <a:r>
              <a:rPr lang="en-US" dirty="0" smtClean="0"/>
              <a:t>A Final zero or trailing zeros in the decimal portion ONLY are significant.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3214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 vs. Precision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266200"/>
            <a:ext cx="7662864" cy="1623863"/>
          </a:xfrm>
        </p:spPr>
        <p:txBody>
          <a:bodyPr/>
          <a:lstStyle/>
          <a:p>
            <a:r>
              <a:rPr lang="en-US" dirty="0" smtClean="0"/>
              <a:t>Accuracy – how close a measured value is the ACTUAL (true) VALUE</a:t>
            </a:r>
          </a:p>
          <a:p>
            <a:r>
              <a:rPr lang="en-US" dirty="0" smtClean="0"/>
              <a:t>Precision – how close the measured values are to each other.</a:t>
            </a:r>
          </a:p>
          <a:p>
            <a:endParaRPr lang="en-US" dirty="0"/>
          </a:p>
        </p:txBody>
      </p:sp>
      <p:pic>
        <p:nvPicPr>
          <p:cNvPr id="4" name="Picture 3" descr="PrecisionAccuracy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717" y="3890063"/>
            <a:ext cx="6305545" cy="2812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839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 to “KNOW”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know is to be aware of through observation, inquiry, or information. </a:t>
            </a:r>
          </a:p>
          <a:p>
            <a:r>
              <a:rPr lang="en-US" sz="2800" dirty="0" smtClean="0"/>
              <a:t>“I have no special talents. I am only passionately curious.”</a:t>
            </a:r>
          </a:p>
          <a:p>
            <a:pPr lvl="1"/>
            <a:r>
              <a:rPr lang="en-US" sz="2800" dirty="0"/>
              <a:t> </a:t>
            </a:r>
            <a:r>
              <a:rPr lang="en-US" sz="2800" dirty="0" smtClean="0"/>
              <a:t>- ???????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36771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curiosity is so important.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https://youtu.be/</a:t>
            </a:r>
            <a:r>
              <a:rPr lang="en-US" dirty="0" smtClean="0">
                <a:hlinkClick r:id="rId2"/>
              </a:rPr>
              <a:t>l9EuIEzxcHQ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751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Visual and Auditory observations begin as soon as life begins.</a:t>
            </a:r>
          </a:p>
          <a:p>
            <a:r>
              <a:rPr lang="en-US" sz="3600" dirty="0" smtClean="0"/>
              <a:t>As the brain matures, we make correlations and inferences through the learning process.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17068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Discovery Process</a:t>
            </a:r>
            <a:endParaRPr lang="en-US" dirty="0"/>
          </a:p>
        </p:txBody>
      </p:sp>
      <p:pic>
        <p:nvPicPr>
          <p:cNvPr id="6" name="Content Placeholder 3" descr="DiscoveryCycle.tif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72" r="-5072"/>
          <a:stretch>
            <a:fillRect/>
          </a:stretch>
        </p:blipFill>
        <p:spPr>
          <a:xfrm>
            <a:off x="347744" y="1678245"/>
            <a:ext cx="8520515" cy="4359020"/>
          </a:xfrm>
        </p:spPr>
      </p:pic>
    </p:spTree>
    <p:extLst>
      <p:ext uri="{BB962C8B-B14F-4D97-AF65-F5344CB8AC3E}">
        <p14:creationId xmlns:p14="http://schemas.microsoft.com/office/powerpoint/2010/main" val="230171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Specific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295286"/>
            <a:ext cx="7662864" cy="374197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Most Basic Science – </a:t>
            </a:r>
            <a:r>
              <a:rPr lang="en-US" b="1" u="sng" dirty="0" smtClean="0"/>
              <a:t>Physics</a:t>
            </a:r>
          </a:p>
          <a:p>
            <a:pPr lvl="1"/>
            <a:r>
              <a:rPr lang="en-US" dirty="0" smtClean="0"/>
              <a:t>Science: analogous to “NATURAL PHILOSOPHY”</a:t>
            </a:r>
          </a:p>
          <a:p>
            <a:pPr lvl="2"/>
            <a:r>
              <a:rPr lang="en-US" dirty="0" smtClean="0"/>
              <a:t>The study of unanswered questions about nature.</a:t>
            </a:r>
          </a:p>
          <a:p>
            <a:r>
              <a:rPr lang="en-US" dirty="0" smtClean="0"/>
              <a:t>Branches of Science</a:t>
            </a:r>
          </a:p>
          <a:p>
            <a:pPr lvl="1"/>
            <a:r>
              <a:rPr lang="en-US" dirty="0" smtClean="0"/>
              <a:t>Living things – Biology, Botany, Zoology</a:t>
            </a:r>
          </a:p>
          <a:p>
            <a:pPr lvl="1"/>
            <a:r>
              <a:rPr lang="en-US" dirty="0" smtClean="0"/>
              <a:t>Non-Living – Physics, Chemistry, Geology, Astronomy</a:t>
            </a:r>
          </a:p>
          <a:p>
            <a:pPr lvl="1"/>
            <a:endParaRPr lang="en-US" dirty="0" smtClean="0"/>
          </a:p>
          <a:p>
            <a:pPr marL="349250" lvl="1" indent="0" algn="ctr">
              <a:buNone/>
            </a:pPr>
            <a:r>
              <a:rPr lang="en-US" sz="2800" b="1" i="1" dirty="0" smtClean="0"/>
              <a:t>ALL EXPRESSED USING THE LANGUAGE OF MATHEMATICS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4071087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384422"/>
            <a:ext cx="7662864" cy="365284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 – Recognize a problem</a:t>
            </a:r>
          </a:p>
          <a:p>
            <a:r>
              <a:rPr lang="en-US" dirty="0" smtClean="0"/>
              <a:t>2 – Create a </a:t>
            </a:r>
            <a:r>
              <a:rPr lang="en-US" b="1" u="sng" dirty="0" smtClean="0"/>
              <a:t>hypothesis </a:t>
            </a:r>
          </a:p>
          <a:p>
            <a:pPr lvl="1"/>
            <a:r>
              <a:rPr lang="en-US" dirty="0" smtClean="0"/>
              <a:t>An educated guess based on observed bias and experience</a:t>
            </a:r>
          </a:p>
          <a:p>
            <a:r>
              <a:rPr lang="en-US" dirty="0" smtClean="0"/>
              <a:t>3 – Predict consequences of the hypothesis</a:t>
            </a:r>
          </a:p>
          <a:p>
            <a:r>
              <a:rPr lang="en-US" dirty="0" smtClean="0"/>
              <a:t>4 – Perform experiments to test predictions</a:t>
            </a:r>
          </a:p>
          <a:p>
            <a:r>
              <a:rPr lang="en-US" dirty="0" smtClean="0"/>
              <a:t>5 – </a:t>
            </a:r>
            <a:r>
              <a:rPr lang="en-US" b="1" u="sng" dirty="0" smtClean="0"/>
              <a:t>Conclusion: </a:t>
            </a:r>
            <a:r>
              <a:rPr lang="en-US" dirty="0" smtClean="0"/>
              <a:t>Formulate the simplest general rule that organizes the three main ingredients: Hypothesis, Prediction, and Experimental Outcome. </a:t>
            </a:r>
          </a:p>
        </p:txBody>
      </p:sp>
    </p:spTree>
    <p:extLst>
      <p:ext uri="{BB962C8B-B14F-4D97-AF65-F5344CB8AC3E}">
        <p14:creationId xmlns:p14="http://schemas.microsoft.com/office/powerpoint/2010/main" val="4005475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e-scientific-method-in-science-mem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55" y="621258"/>
            <a:ext cx="8590976" cy="563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470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885</TotalTime>
  <Words>864</Words>
  <Application>Microsoft Macintosh PowerPoint</Application>
  <PresentationFormat>On-screen Show (4:3)</PresentationFormat>
  <Paragraphs>108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Genesis</vt:lpstr>
      <vt:lpstr>The Nature of Science</vt:lpstr>
      <vt:lpstr>What is Science?</vt:lpstr>
      <vt:lpstr>What is it to “KNOW”</vt:lpstr>
      <vt:lpstr>Why curiosity is so important.</vt:lpstr>
      <vt:lpstr>The Process…</vt:lpstr>
      <vt:lpstr>The Discovery Process</vt:lpstr>
      <vt:lpstr>A More Specific Method</vt:lpstr>
      <vt:lpstr>The Scientific Method</vt:lpstr>
      <vt:lpstr>PowerPoint Presentation</vt:lpstr>
      <vt:lpstr>Important Terms and Distinctions</vt:lpstr>
      <vt:lpstr>Important Terms and Distinctions</vt:lpstr>
      <vt:lpstr>Important Terms and Distinctions</vt:lpstr>
      <vt:lpstr>Science, Art, &amp; Religion</vt:lpstr>
      <vt:lpstr>Tools of Understanding Science</vt:lpstr>
      <vt:lpstr>Measurement in Data collection</vt:lpstr>
      <vt:lpstr>The Metric System</vt:lpstr>
      <vt:lpstr>Remember the Prefixes</vt:lpstr>
      <vt:lpstr>Relationships</vt:lpstr>
      <vt:lpstr>LENGTH - The Standard Unit is the meter</vt:lpstr>
      <vt:lpstr>VOLUME - The standard unit of volume is the liter</vt:lpstr>
      <vt:lpstr>MASS - The standard unit is the gram</vt:lpstr>
      <vt:lpstr>Temperature</vt:lpstr>
      <vt:lpstr>Representing the Large or Small</vt:lpstr>
      <vt:lpstr>Significant Figures</vt:lpstr>
      <vt:lpstr>Accuracy vs. Precision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Nature of Science</dc:title>
  <dc:creator>Mac</dc:creator>
  <cp:lastModifiedBy>Mac</cp:lastModifiedBy>
  <cp:revision>19</cp:revision>
  <dcterms:created xsi:type="dcterms:W3CDTF">2015-08-25T04:38:56Z</dcterms:created>
  <dcterms:modified xsi:type="dcterms:W3CDTF">2015-08-25T19:42:30Z</dcterms:modified>
</cp:coreProperties>
</file>