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4"/>
  </p:notesMasterIdLst>
  <p:handoutMasterIdLst>
    <p:handoutMasterId r:id="rId25"/>
  </p:handoutMasterIdLst>
  <p:sldIdLst>
    <p:sldId id="256" r:id="rId2"/>
    <p:sldId id="257" r:id="rId3"/>
    <p:sldId id="258" r:id="rId4"/>
    <p:sldId id="277" r:id="rId5"/>
    <p:sldId id="259" r:id="rId6"/>
    <p:sldId id="260" r:id="rId7"/>
    <p:sldId id="261" r:id="rId8"/>
    <p:sldId id="262" r:id="rId9"/>
    <p:sldId id="263" r:id="rId10"/>
    <p:sldId id="264" r:id="rId11"/>
    <p:sldId id="265" r:id="rId12"/>
    <p:sldId id="267" r:id="rId13"/>
    <p:sldId id="268" r:id="rId14"/>
    <p:sldId id="269" r:id="rId15"/>
    <p:sldId id="276" r:id="rId16"/>
    <p:sldId id="274" r:id="rId17"/>
    <p:sldId id="270" r:id="rId18"/>
    <p:sldId id="272" r:id="rId19"/>
    <p:sldId id="273" r:id="rId20"/>
    <p:sldId id="275" r:id="rId21"/>
    <p:sldId id="278" r:id="rId22"/>
    <p:sldId id="26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4737FDE-2983-4B57-B3EA-3E198ED41FBA}" type="datetimeFigureOut">
              <a:rPr lang="en-US" smtClean="0"/>
              <a:pPr/>
              <a:t>8/10/2015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8B04F1C-207B-435D-AE42-CED6CCF6C313}" type="slidenum">
              <a:rPr lang="en-US" smtClean="0"/>
              <a:pPr/>
              <a:t>‹#›</a:t>
            </a:fld>
            <a:endParaRPr lang="en-US"/>
          </a:p>
        </p:txBody>
      </p:sp>
    </p:spTree>
    <p:extLst>
      <p:ext uri="{BB962C8B-B14F-4D97-AF65-F5344CB8AC3E}">
        <p14:creationId xmlns:p14="http://schemas.microsoft.com/office/powerpoint/2010/main" val="1137121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788318-8931-40B8-BEAF-73CA0C2505B4}" type="datetimeFigureOut">
              <a:rPr lang="en-US" smtClean="0"/>
              <a:pPr/>
              <a:t>8/10/2015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C268BF-2387-4515-B7EB-6244CA16C180}" type="slidenum">
              <a:rPr lang="en-US" smtClean="0"/>
              <a:pPr/>
              <a:t>‹#›</a:t>
            </a:fld>
            <a:endParaRPr lang="en-US" dirty="0"/>
          </a:p>
        </p:txBody>
      </p:sp>
    </p:spTree>
    <p:extLst>
      <p:ext uri="{BB962C8B-B14F-4D97-AF65-F5344CB8AC3E}">
        <p14:creationId xmlns:p14="http://schemas.microsoft.com/office/powerpoint/2010/main" val="2924194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Public law 93-380 the Family Educational Rights and Privacy Act or FERPA is</a:t>
            </a:r>
            <a:r>
              <a:rPr lang="en-US" baseline="0" dirty="0" smtClean="0"/>
              <a:t> </a:t>
            </a:r>
            <a:r>
              <a:rPr lang="en-US" dirty="0" smtClean="0"/>
              <a:t>also</a:t>
            </a:r>
            <a:r>
              <a:rPr lang="en-US" baseline="0" dirty="0" smtClean="0"/>
              <a:t> known as the Buckley Amendment.  It was enacted in Congress in 1974 and has been amended nine times.</a:t>
            </a:r>
            <a:endParaRPr lang="en-US" dirty="0"/>
          </a:p>
        </p:txBody>
      </p:sp>
      <p:sp>
        <p:nvSpPr>
          <p:cNvPr id="4" name="Slide Number Placeholder 3"/>
          <p:cNvSpPr>
            <a:spLocks noGrp="1"/>
          </p:cNvSpPr>
          <p:nvPr>
            <p:ph type="sldNum" sz="quarter" idx="10"/>
          </p:nvPr>
        </p:nvSpPr>
        <p:spPr/>
        <p:txBody>
          <a:bodyPr/>
          <a:lstStyle/>
          <a:p>
            <a:fld id="{7AC268BF-2387-4515-B7EB-6244CA16C180}" type="slidenum">
              <a:rPr lang="en-US" smtClean="0"/>
              <a:pPr/>
              <a:t>2</a:t>
            </a:fld>
            <a:endParaRPr lang="en-US" dirty="0"/>
          </a:p>
        </p:txBody>
      </p:sp>
    </p:spTree>
    <p:extLst>
      <p:ext uri="{BB962C8B-B14F-4D97-AF65-F5344CB8AC3E}">
        <p14:creationId xmlns:p14="http://schemas.microsoft.com/office/powerpoint/2010/main" val="4109578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7AC268BF-2387-4515-B7EB-6244CA16C180}" type="slidenum">
              <a:rPr lang="en-US" smtClean="0"/>
              <a:pPr/>
              <a:t>19</a:t>
            </a:fld>
            <a:endParaRPr lang="en-US" dirty="0"/>
          </a:p>
        </p:txBody>
      </p:sp>
    </p:spTree>
    <p:extLst>
      <p:ext uri="{BB962C8B-B14F-4D97-AF65-F5344CB8AC3E}">
        <p14:creationId xmlns:p14="http://schemas.microsoft.com/office/powerpoint/2010/main" val="1579779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term parent </a:t>
            </a:r>
            <a:r>
              <a:rPr lang="en-US" b="0" baseline="0" dirty="0" smtClean="0"/>
              <a:t>includes custodial parent, non-custodial parent, foster, parent, or legal guardian.</a:t>
            </a:r>
          </a:p>
          <a:p>
            <a:r>
              <a:rPr lang="en-US" sz="1200" b="0" kern="1200" baseline="0" dirty="0" smtClean="0">
                <a:solidFill>
                  <a:schemeClr val="tx1"/>
                </a:solidFill>
                <a:latin typeface="+mn-lt"/>
                <a:ea typeface="+mn-ea"/>
                <a:cs typeface="+mn-cs"/>
              </a:rPr>
              <a:t>Non –custodial parents rights were defined in the case </a:t>
            </a:r>
            <a:r>
              <a:rPr lang="en-US" sz="1200" b="0" i="1" kern="1200" baseline="0" dirty="0" smtClean="0">
                <a:solidFill>
                  <a:schemeClr val="tx1"/>
                </a:solidFill>
                <a:latin typeface="+mn-lt"/>
                <a:ea typeface="+mn-ea"/>
                <a:cs typeface="+mn-cs"/>
              </a:rPr>
              <a:t>Page v. Rotterdam-</a:t>
            </a:r>
            <a:r>
              <a:rPr lang="en-US" sz="1200" b="0" i="1" kern="1200" baseline="0" dirty="0" err="1" smtClean="0">
                <a:solidFill>
                  <a:schemeClr val="tx1"/>
                </a:solidFill>
                <a:latin typeface="+mn-lt"/>
                <a:ea typeface="+mn-ea"/>
                <a:cs typeface="+mn-cs"/>
              </a:rPr>
              <a:t>Mohonasen</a:t>
            </a:r>
            <a:r>
              <a:rPr lang="en-US" sz="1200" b="0" i="1" kern="1200" baseline="0" dirty="0" smtClean="0">
                <a:solidFill>
                  <a:schemeClr val="tx1"/>
                </a:solidFill>
                <a:latin typeface="+mn-lt"/>
                <a:ea typeface="+mn-ea"/>
                <a:cs typeface="+mn-cs"/>
              </a:rPr>
              <a:t> Central School District, </a:t>
            </a:r>
            <a:r>
              <a:rPr lang="en-US" sz="1200" b="0" i="0" kern="1200" baseline="0" dirty="0" smtClean="0">
                <a:solidFill>
                  <a:schemeClr val="tx1"/>
                </a:solidFill>
                <a:latin typeface="+mn-lt"/>
                <a:ea typeface="+mn-ea"/>
                <a:cs typeface="+mn-cs"/>
              </a:rPr>
              <a:t>in </a:t>
            </a:r>
            <a:r>
              <a:rPr lang="en-US" sz="1200" b="0" i="0" kern="1200" baseline="0" dirty="0" err="1" smtClean="0">
                <a:solidFill>
                  <a:schemeClr val="tx1"/>
                </a:solidFill>
                <a:latin typeface="+mn-lt"/>
                <a:ea typeface="+mn-ea"/>
                <a:cs typeface="+mn-cs"/>
              </a:rPr>
              <a:t>NewYork</a:t>
            </a:r>
            <a:r>
              <a:rPr lang="en-US" sz="1200" b="0" i="0" kern="1200" baseline="0" dirty="0" smtClean="0">
                <a:solidFill>
                  <a:schemeClr val="tx1"/>
                </a:solidFill>
                <a:latin typeface="+mn-lt"/>
                <a:ea typeface="+mn-ea"/>
                <a:cs typeface="+mn-cs"/>
              </a:rPr>
              <a:t> in 1981 .  The district court ruled that both parents have access to school records under FERPA.</a:t>
            </a:r>
            <a:endParaRPr lang="en-US" b="0" i="0" baseline="0" dirty="0" smtClean="0"/>
          </a:p>
          <a:p>
            <a:r>
              <a:rPr lang="en-US" b="0" baseline="0" dirty="0" smtClean="0"/>
              <a:t>The term eligible student </a:t>
            </a:r>
            <a:r>
              <a:rPr lang="en-US" baseline="0" dirty="0" smtClean="0"/>
              <a:t>is 18 years of age or older, emancipated, or married.</a:t>
            </a:r>
            <a:endParaRPr lang="en-US" dirty="0"/>
          </a:p>
        </p:txBody>
      </p:sp>
      <p:sp>
        <p:nvSpPr>
          <p:cNvPr id="4" name="Slide Number Placeholder 3"/>
          <p:cNvSpPr>
            <a:spLocks noGrp="1"/>
          </p:cNvSpPr>
          <p:nvPr>
            <p:ph type="sldNum" sz="quarter" idx="10"/>
          </p:nvPr>
        </p:nvSpPr>
        <p:spPr/>
        <p:txBody>
          <a:bodyPr/>
          <a:lstStyle/>
          <a:p>
            <a:fld id="{7AC268BF-2387-4515-B7EB-6244CA16C180}" type="slidenum">
              <a:rPr lang="en-US" smtClean="0"/>
              <a:pPr/>
              <a:t>3</a:t>
            </a:fld>
            <a:endParaRPr lang="en-US" dirty="0"/>
          </a:p>
        </p:txBody>
      </p:sp>
    </p:spTree>
    <p:extLst>
      <p:ext uri="{BB962C8B-B14F-4D97-AF65-F5344CB8AC3E}">
        <p14:creationId xmlns:p14="http://schemas.microsoft.com/office/powerpoint/2010/main" val="2801178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Continued</a:t>
            </a:r>
            <a:r>
              <a:rPr lang="en-US" baseline="0" dirty="0" smtClean="0"/>
              <a:t> from above. </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 Parents or eligible students should submit to the school principal or designee a written request that identifies the record(s) they wish to inspect. The school official will make arrangements for access and notify the parent or eligible student of the time and place where the records may be inspected. A copying fee may be charged. </a:t>
            </a: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AC268BF-2387-4515-B7EB-6244CA16C180}" type="slidenum">
              <a:rPr lang="en-US" smtClean="0"/>
              <a:pPr/>
              <a:t>7</a:t>
            </a:fld>
            <a:endParaRPr lang="en-US" dirty="0"/>
          </a:p>
        </p:txBody>
      </p:sp>
    </p:spTree>
    <p:extLst>
      <p:ext uri="{BB962C8B-B14F-4D97-AF65-F5344CB8AC3E}">
        <p14:creationId xmlns:p14="http://schemas.microsoft.com/office/powerpoint/2010/main" val="852502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*According</a:t>
            </a:r>
            <a:r>
              <a:rPr lang="en-US" baseline="0" dirty="0" smtClean="0"/>
              <a:t> to Owasso ISD </a:t>
            </a:r>
            <a:r>
              <a:rPr lang="en-US" baseline="0" dirty="0" err="1" smtClean="0"/>
              <a:t>vs</a:t>
            </a:r>
            <a:r>
              <a:rPr lang="en-US" baseline="0" dirty="0" smtClean="0"/>
              <a:t> </a:t>
            </a:r>
            <a:r>
              <a:rPr lang="en-US" baseline="0" dirty="0" err="1" smtClean="0"/>
              <a:t>Falvo</a:t>
            </a:r>
            <a:r>
              <a:rPr lang="en-US" baseline="0" dirty="0" smtClean="0"/>
              <a:t> the US Supreme Court ruled that peer grading does not violate FERPA.  An assignment that is graded by another student is not considered an educational recorded until the grade is officially entered into the grade book. (Essex, 2011, p. 195)</a:t>
            </a:r>
            <a:endParaRPr lang="en-US" dirty="0"/>
          </a:p>
        </p:txBody>
      </p:sp>
      <p:sp>
        <p:nvSpPr>
          <p:cNvPr id="4" name="Slide Number Placeholder 3"/>
          <p:cNvSpPr>
            <a:spLocks noGrp="1"/>
          </p:cNvSpPr>
          <p:nvPr>
            <p:ph type="sldNum" sz="quarter" idx="10"/>
          </p:nvPr>
        </p:nvSpPr>
        <p:spPr/>
        <p:txBody>
          <a:bodyPr/>
          <a:lstStyle/>
          <a:p>
            <a:fld id="{7AC268BF-2387-4515-B7EB-6244CA16C180}" type="slidenum">
              <a:rPr lang="en-US" smtClean="0"/>
              <a:pPr/>
              <a:t>11</a:t>
            </a:fld>
            <a:endParaRPr lang="en-US"/>
          </a:p>
        </p:txBody>
      </p:sp>
    </p:spTree>
    <p:extLst>
      <p:ext uri="{BB962C8B-B14F-4D97-AF65-F5344CB8AC3E}">
        <p14:creationId xmlns:p14="http://schemas.microsoft.com/office/powerpoint/2010/main" val="1596327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Improving America's Schools Act 1994 Amendments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US Department of Education</a:t>
            </a:r>
            <a:r>
              <a:rPr lang="en-US" baseline="0" dirty="0" smtClean="0"/>
              <a:t> </a:t>
            </a:r>
            <a:r>
              <a:rPr lang="en-US" dirty="0" smtClean="0"/>
              <a:t>http://www2.ed.gov/policy/gen/guid/fpco/ferpa/index.html</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7AC268BF-2387-4515-B7EB-6244CA16C180}" type="slidenum">
              <a:rPr lang="en-US" smtClean="0"/>
              <a:pPr/>
              <a:t>12</a:t>
            </a:fld>
            <a:endParaRPr lang="en-US" dirty="0"/>
          </a:p>
        </p:txBody>
      </p:sp>
    </p:spTree>
    <p:extLst>
      <p:ext uri="{BB962C8B-B14F-4D97-AF65-F5344CB8AC3E}">
        <p14:creationId xmlns:p14="http://schemas.microsoft.com/office/powerpoint/2010/main" val="295527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According</a:t>
            </a:r>
            <a:r>
              <a:rPr lang="en-US" baseline="0" dirty="0" smtClean="0"/>
              <a:t> to Owasso ISD </a:t>
            </a:r>
            <a:r>
              <a:rPr lang="en-US" baseline="0" dirty="0" err="1" smtClean="0"/>
              <a:t>vs</a:t>
            </a:r>
            <a:r>
              <a:rPr lang="en-US" baseline="0" dirty="0" smtClean="0"/>
              <a:t> </a:t>
            </a:r>
            <a:r>
              <a:rPr lang="en-US" baseline="0" dirty="0" err="1" smtClean="0"/>
              <a:t>Falvo</a:t>
            </a:r>
            <a:r>
              <a:rPr lang="en-US" baseline="0" dirty="0" smtClean="0"/>
              <a:t> the US Supreme Court ruled that peer grading does not violate FERPA.  An assignment that is graded by another student is not considered an educational recorded until the grade is officially entered into the grade book. (Essex, 2011, p. 195)</a:t>
            </a:r>
            <a:endParaRPr lang="en-US" dirty="0" smtClean="0"/>
          </a:p>
          <a:p>
            <a:endParaRPr lang="en-US" dirty="0"/>
          </a:p>
        </p:txBody>
      </p:sp>
      <p:sp>
        <p:nvSpPr>
          <p:cNvPr id="4" name="Slide Number Placeholder 3"/>
          <p:cNvSpPr>
            <a:spLocks noGrp="1"/>
          </p:cNvSpPr>
          <p:nvPr>
            <p:ph type="sldNum" sz="quarter" idx="10"/>
          </p:nvPr>
        </p:nvSpPr>
        <p:spPr/>
        <p:txBody>
          <a:bodyPr/>
          <a:lstStyle/>
          <a:p>
            <a:fld id="{7AC268BF-2387-4515-B7EB-6244CA16C180}" type="slidenum">
              <a:rPr lang="en-US" smtClean="0"/>
              <a:pPr/>
              <a:t>13</a:t>
            </a:fld>
            <a:endParaRPr lang="en-US" dirty="0"/>
          </a:p>
        </p:txBody>
      </p:sp>
    </p:spTree>
    <p:extLst>
      <p:ext uri="{BB962C8B-B14F-4D97-AF65-F5344CB8AC3E}">
        <p14:creationId xmlns:p14="http://schemas.microsoft.com/office/powerpoint/2010/main" val="2516755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1. When discussing students try to communicate in person or use the phone, if using the phone be sure to verify to whom you are speaking.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2. In other words do not give out daily</a:t>
            </a:r>
            <a:r>
              <a:rPr lang="en-US" sz="1200" kern="1200" baseline="0" dirty="0" smtClean="0">
                <a:solidFill>
                  <a:schemeClr val="tx1"/>
                </a:solidFill>
                <a:latin typeface="+mn-lt"/>
                <a:ea typeface="+mn-ea"/>
                <a:cs typeface="+mn-cs"/>
              </a:rPr>
              <a:t> attendance information, grades, or read all or parts of a student file to an outside agency without written consent.</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AC268BF-2387-4515-B7EB-6244CA16C180}" type="slidenum">
              <a:rPr lang="en-US" smtClean="0"/>
              <a:pPr/>
              <a:t>14</a:t>
            </a:fld>
            <a:endParaRPr lang="en-US" dirty="0"/>
          </a:p>
        </p:txBody>
      </p:sp>
    </p:spTree>
    <p:extLst>
      <p:ext uri="{BB962C8B-B14F-4D97-AF65-F5344CB8AC3E}">
        <p14:creationId xmlns:p14="http://schemas.microsoft.com/office/powerpoint/2010/main" val="1726579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 5125</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"Personally identifiable information" includes, but is not limited to: the name of a student, the student's parent, or other family member; the address of the student or student's family; a personal identifier, such as the student's social security number, student number, or biometric record; indirect identifiers such as a student's date of birth, place of birth, and mother's maiden name; other information that, alone or in combination, is linked or linkable to a specific student and that would allow a reasonable person in the school community who does not have personal knowledge of the relevant circumstances to identify the student with reasonable certainty; or information requested by a person who the District reasonably believes to know the identity of the student to whom the record relates. </a:t>
            </a:r>
          </a:p>
          <a:p>
            <a:endParaRPr lang="en-US" dirty="0"/>
          </a:p>
        </p:txBody>
      </p:sp>
      <p:sp>
        <p:nvSpPr>
          <p:cNvPr id="4" name="Slide Number Placeholder 3"/>
          <p:cNvSpPr>
            <a:spLocks noGrp="1"/>
          </p:cNvSpPr>
          <p:nvPr>
            <p:ph type="sldNum" sz="quarter" idx="10"/>
          </p:nvPr>
        </p:nvSpPr>
        <p:spPr/>
        <p:txBody>
          <a:bodyPr/>
          <a:lstStyle/>
          <a:p>
            <a:fld id="{7AC268BF-2387-4515-B7EB-6244CA16C180}" type="slidenum">
              <a:rPr lang="en-US" smtClean="0"/>
              <a:pPr/>
              <a:t>15</a:t>
            </a:fld>
            <a:endParaRPr lang="en-US" dirty="0"/>
          </a:p>
        </p:txBody>
      </p:sp>
    </p:spTree>
    <p:extLst>
      <p:ext uri="{BB962C8B-B14F-4D97-AF65-F5344CB8AC3E}">
        <p14:creationId xmlns:p14="http://schemas.microsoft.com/office/powerpoint/2010/main" val="3168826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following slides</a:t>
            </a:r>
            <a:r>
              <a:rPr lang="en-US" baseline="0" dirty="0" smtClean="0"/>
              <a:t> give information on when student information can be given out without written consent.</a:t>
            </a:r>
            <a:endParaRPr lang="en-US" dirty="0"/>
          </a:p>
        </p:txBody>
      </p:sp>
      <p:sp>
        <p:nvSpPr>
          <p:cNvPr id="4" name="Slide Number Placeholder 3"/>
          <p:cNvSpPr>
            <a:spLocks noGrp="1"/>
          </p:cNvSpPr>
          <p:nvPr>
            <p:ph type="sldNum" sz="quarter" idx="10"/>
          </p:nvPr>
        </p:nvSpPr>
        <p:spPr/>
        <p:txBody>
          <a:bodyPr/>
          <a:lstStyle/>
          <a:p>
            <a:fld id="{7AC268BF-2387-4515-B7EB-6244CA16C180}" type="slidenum">
              <a:rPr lang="en-US" smtClean="0"/>
              <a:pPr/>
              <a:t>17</a:t>
            </a:fld>
            <a:endParaRPr lang="en-US" dirty="0"/>
          </a:p>
        </p:txBody>
      </p:sp>
    </p:spTree>
    <p:extLst>
      <p:ext uri="{BB962C8B-B14F-4D97-AF65-F5344CB8AC3E}">
        <p14:creationId xmlns:p14="http://schemas.microsoft.com/office/powerpoint/2010/main" val="20625668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A6338B8-9249-4473-8E36-CA82F18CE998}" type="datetimeFigureOut">
              <a:rPr lang="en-US" smtClean="0"/>
              <a:pPr/>
              <a:t>8/10/2015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39BED4F-58AA-46BA-949D-C2DE04D92AE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6338B8-9249-4473-8E36-CA82F18CE998}" type="datetimeFigureOut">
              <a:rPr lang="en-US" smtClean="0"/>
              <a:pPr/>
              <a:t>8/10/2015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39BED4F-58AA-46BA-949D-C2DE04D92AE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6338B8-9249-4473-8E36-CA82F18CE998}" type="datetimeFigureOut">
              <a:rPr lang="en-US" smtClean="0"/>
              <a:pPr/>
              <a:t>8/10/2015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39BED4F-58AA-46BA-949D-C2DE04D92AE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6338B8-9249-4473-8E36-CA82F18CE998}" type="datetimeFigureOut">
              <a:rPr lang="en-US" smtClean="0"/>
              <a:pPr/>
              <a:t>8/10/2015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39BED4F-58AA-46BA-949D-C2DE04D92AEE}"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A6338B8-9249-4473-8E36-CA82F18CE998}" type="datetimeFigureOut">
              <a:rPr lang="en-US" smtClean="0"/>
              <a:pPr/>
              <a:t>8/10/2015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39BED4F-58AA-46BA-949D-C2DE04D92AEE}"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A6338B8-9249-4473-8E36-CA82F18CE998}" type="datetimeFigureOut">
              <a:rPr lang="en-US" smtClean="0"/>
              <a:pPr/>
              <a:t>8/10/2015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39BED4F-58AA-46BA-949D-C2DE04D92AEE}"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A6338B8-9249-4473-8E36-CA82F18CE998}" type="datetimeFigureOut">
              <a:rPr lang="en-US" smtClean="0"/>
              <a:pPr/>
              <a:t>8/10/2015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C39BED4F-58AA-46BA-949D-C2DE04D92AE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A6338B8-9249-4473-8E36-CA82F18CE998}" type="datetimeFigureOut">
              <a:rPr lang="en-US" smtClean="0"/>
              <a:pPr/>
              <a:t>8/10/2015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C39BED4F-58AA-46BA-949D-C2DE04D92AEE}"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A6338B8-9249-4473-8E36-CA82F18CE998}" type="datetimeFigureOut">
              <a:rPr lang="en-US" smtClean="0"/>
              <a:pPr/>
              <a:t>8/10/2015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C39BED4F-58AA-46BA-949D-C2DE04D92AE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A6338B8-9249-4473-8E36-CA82F18CE998}" type="datetimeFigureOut">
              <a:rPr lang="en-US" smtClean="0"/>
              <a:pPr/>
              <a:t>8/10/2015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39BED4F-58AA-46BA-949D-C2DE04D92AE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A6338B8-9249-4473-8E36-CA82F18CE998}" type="datetimeFigureOut">
              <a:rPr lang="en-US" smtClean="0"/>
              <a:pPr/>
              <a:t>8/10/2015</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39BED4F-58AA-46BA-949D-C2DE04D92AEE}"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A6338B8-9249-4473-8E36-CA82F18CE998}" type="datetimeFigureOut">
              <a:rPr lang="en-US" smtClean="0"/>
              <a:pPr/>
              <a:t>8/10/2015</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39BED4F-58AA-46BA-949D-C2DE04D92AE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kpbsd.k12.ak.us/board.aspx?id=3276" TargetMode="External"/><Relationship Id="rId2" Type="http://schemas.openxmlformats.org/officeDocument/2006/relationships/hyperlink" Target="http://www2.ed.gov/policy/gen/guid/fpco/ferpa/leg-history.html" TargetMode="External"/><Relationship Id="rId1" Type="http://schemas.openxmlformats.org/officeDocument/2006/relationships/slideLayout" Target="../slideLayouts/slideLayout2.xml"/><Relationship Id="rId5" Type="http://schemas.openxmlformats.org/officeDocument/2006/relationships/hyperlink" Target="http://www.kpbsd.k12.ak.us/board.aspx?id=350" TargetMode="External"/><Relationship Id="rId4" Type="http://schemas.openxmlformats.org/officeDocument/2006/relationships/hyperlink" Target="http://www.kpbsd.k12.ak.us/board.aspx?id=3270&amp;terms=5125"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FERPA</a:t>
            </a:r>
            <a:endParaRPr lang="en-US" dirty="0"/>
          </a:p>
        </p:txBody>
      </p:sp>
      <p:sp>
        <p:nvSpPr>
          <p:cNvPr id="3" name="Subtitle 2"/>
          <p:cNvSpPr>
            <a:spLocks noGrp="1"/>
          </p:cNvSpPr>
          <p:nvPr>
            <p:ph type="subTitle" idx="1"/>
          </p:nvPr>
        </p:nvSpPr>
        <p:spPr/>
        <p:txBody>
          <a:bodyPr/>
          <a:lstStyle/>
          <a:p>
            <a:r>
              <a:rPr lang="en-US" sz="2800" dirty="0" smtClean="0"/>
              <a:t>Family Educational Rights and Privacy Act</a:t>
            </a:r>
          </a:p>
          <a:p>
            <a:r>
              <a:rPr lang="en-US" sz="2800" dirty="0" smtClean="0"/>
              <a:t>Public Law 93-380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According to FERPA, any record the District maintains that contains personally identifiable information that is directly related to a student is an educational record, including disciplinary records that involve safety issues. </a:t>
            </a:r>
          </a:p>
          <a:p>
            <a:endParaRPr lang="en-US" dirty="0"/>
          </a:p>
        </p:txBody>
      </p:sp>
      <p:sp>
        <p:nvSpPr>
          <p:cNvPr id="3" name="Title 2"/>
          <p:cNvSpPr>
            <a:spLocks noGrp="1"/>
          </p:cNvSpPr>
          <p:nvPr>
            <p:ph type="title"/>
          </p:nvPr>
        </p:nvSpPr>
        <p:spPr/>
        <p:txBody>
          <a:bodyPr/>
          <a:lstStyle/>
          <a:p>
            <a:r>
              <a:rPr lang="en-US" dirty="0" smtClean="0"/>
              <a:t>Educational Records</a:t>
            </a:r>
            <a:endParaRPr lang="en-US" dirty="0"/>
          </a:p>
        </p:txBody>
      </p:sp>
      <p:pic>
        <p:nvPicPr>
          <p:cNvPr id="1033" name="Picture 9" descr="C:\Documents and Settings\e01360\Local Settings\Temporary Internet Files\Content.IE5\IS4VKS9W\MP900407500[1].jpg"/>
          <p:cNvPicPr>
            <a:picLocks noChangeAspect="1" noChangeArrowheads="1"/>
          </p:cNvPicPr>
          <p:nvPr/>
        </p:nvPicPr>
        <p:blipFill>
          <a:blip r:embed="rId2" cstate="print"/>
          <a:srcRect/>
          <a:stretch>
            <a:fillRect/>
          </a:stretch>
        </p:blipFill>
        <p:spPr bwMode="auto">
          <a:xfrm>
            <a:off x="5334000" y="4191001"/>
            <a:ext cx="1618952" cy="1600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Student files</a:t>
            </a:r>
          </a:p>
          <a:p>
            <a:r>
              <a:rPr lang="en-US" dirty="0" smtClean="0"/>
              <a:t>Daily attendance records</a:t>
            </a:r>
          </a:p>
          <a:p>
            <a:r>
              <a:rPr lang="en-US" dirty="0" smtClean="0"/>
              <a:t>Recorded grades*</a:t>
            </a:r>
          </a:p>
          <a:p>
            <a:r>
              <a:rPr lang="en-US" dirty="0" smtClean="0"/>
              <a:t>Test scores</a:t>
            </a:r>
          </a:p>
          <a:p>
            <a:r>
              <a:rPr lang="en-US" dirty="0" smtClean="0"/>
              <a:t>Health records</a:t>
            </a:r>
          </a:p>
          <a:p>
            <a:r>
              <a:rPr lang="en-US" dirty="0" smtClean="0"/>
              <a:t>Written observations and documents</a:t>
            </a:r>
          </a:p>
          <a:p>
            <a:r>
              <a:rPr lang="en-US" dirty="0" smtClean="0"/>
              <a:t>Recordings or broadcasts of student projects</a:t>
            </a:r>
          </a:p>
          <a:p>
            <a:r>
              <a:rPr lang="en-US" dirty="0" smtClean="0"/>
              <a:t> Computer media</a:t>
            </a:r>
          </a:p>
          <a:p>
            <a:r>
              <a:rPr lang="en-US" dirty="0" smtClean="0"/>
              <a:t>Microfilm and microfiche</a:t>
            </a:r>
          </a:p>
          <a:p>
            <a:r>
              <a:rPr lang="en-US" dirty="0" smtClean="0"/>
              <a:t>Video or audio tapes, CDs, film, or photographs</a:t>
            </a:r>
          </a:p>
          <a:p>
            <a:endParaRPr lang="en-US" dirty="0"/>
          </a:p>
        </p:txBody>
      </p:sp>
      <p:sp>
        <p:nvSpPr>
          <p:cNvPr id="3" name="Title 2"/>
          <p:cNvSpPr>
            <a:spLocks noGrp="1"/>
          </p:cNvSpPr>
          <p:nvPr>
            <p:ph type="title"/>
          </p:nvPr>
        </p:nvSpPr>
        <p:spPr/>
        <p:txBody>
          <a:bodyPr>
            <a:normAutofit fontScale="90000"/>
          </a:bodyPr>
          <a:lstStyle/>
          <a:p>
            <a:r>
              <a:rPr lang="en-US" dirty="0" smtClean="0"/>
              <a:t>Examples of Educational Records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788091"/>
          </a:xfrm>
        </p:spPr>
        <p:txBody>
          <a:bodyPr>
            <a:normAutofit/>
          </a:bodyPr>
          <a:lstStyle/>
          <a:p>
            <a:pPr>
              <a:buNone/>
            </a:pPr>
            <a:r>
              <a:rPr lang="en-US" sz="2600" dirty="0" smtClean="0"/>
              <a:t>1994 amendment to FERPA states that an agency or institution is not prevented from maintaining records related to disciplinary action when that conduct “posed a significant risk to the safety or well-being of that student, other students, or other members of the school community.” In additon, districts may disclose “that information to teachers and other school officials who have legitimate educational interests in the behavior of students.”</a:t>
            </a:r>
          </a:p>
          <a:p>
            <a:pPr algn="r">
              <a:buNone/>
            </a:pPr>
            <a:r>
              <a:rPr lang="en-US" sz="1200" dirty="0" smtClean="0"/>
              <a:t> Improving America's Schools Act 1994 Amendments </a:t>
            </a:r>
            <a:endParaRPr lang="en-US" sz="1200" dirty="0"/>
          </a:p>
        </p:txBody>
      </p:sp>
      <p:sp>
        <p:nvSpPr>
          <p:cNvPr id="3" name="Title 2"/>
          <p:cNvSpPr>
            <a:spLocks noGrp="1"/>
          </p:cNvSpPr>
          <p:nvPr>
            <p:ph type="title"/>
          </p:nvPr>
        </p:nvSpPr>
        <p:spPr/>
        <p:txBody>
          <a:bodyPr/>
          <a:lstStyle/>
          <a:p>
            <a:r>
              <a:rPr lang="en-US" dirty="0" smtClean="0"/>
              <a:t>Disciplinary Records and FERPA</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4672"/>
          </a:xfrm>
        </p:spPr>
        <p:txBody>
          <a:bodyPr>
            <a:normAutofit fontScale="70000" lnSpcReduction="20000"/>
          </a:bodyPr>
          <a:lstStyle/>
          <a:p>
            <a:pPr>
              <a:lnSpc>
                <a:spcPct val="120000"/>
              </a:lnSpc>
            </a:pPr>
            <a:r>
              <a:rPr lang="en-US" sz="2400" b="1" dirty="0" smtClean="0"/>
              <a:t>Private</a:t>
            </a:r>
            <a:r>
              <a:rPr lang="en-US" sz="2400" dirty="0" smtClean="0"/>
              <a:t> notes of individual staff or faculty; (</a:t>
            </a:r>
            <a:r>
              <a:rPr lang="en-US" sz="2400" b="1" dirty="0" smtClean="0"/>
              <a:t>NOT</a:t>
            </a:r>
            <a:r>
              <a:rPr lang="en-US" sz="2400" dirty="0" smtClean="0"/>
              <a:t> kept in student folders) and </a:t>
            </a:r>
            <a:r>
              <a:rPr lang="en-US" sz="2400" b="1" u="sng" dirty="0" smtClean="0"/>
              <a:t>not accessible or revealed to anyone else except a temporary substitute. </a:t>
            </a:r>
          </a:p>
          <a:p>
            <a:pPr>
              <a:lnSpc>
                <a:spcPct val="120000"/>
              </a:lnSpc>
            </a:pPr>
            <a:endParaRPr lang="en-US" sz="2400" b="1" u="sng" dirty="0" smtClean="0"/>
          </a:p>
          <a:p>
            <a:pPr>
              <a:lnSpc>
                <a:spcPct val="120000"/>
              </a:lnSpc>
            </a:pPr>
            <a:r>
              <a:rPr lang="en-US" sz="2400" dirty="0" smtClean="0"/>
              <a:t>Once private notes are discussed, or mentioned, they no longer are private notes. For example: Telling a parent, “I keep notes about behavior in my own separate notebook.” Notes are now no longer personal.</a:t>
            </a:r>
          </a:p>
          <a:p>
            <a:pPr>
              <a:lnSpc>
                <a:spcPct val="120000"/>
              </a:lnSpc>
            </a:pPr>
            <a:endParaRPr lang="en-US" sz="2400" dirty="0" smtClean="0"/>
          </a:p>
          <a:p>
            <a:pPr>
              <a:lnSpc>
                <a:spcPct val="120000"/>
              </a:lnSpc>
            </a:pPr>
            <a:r>
              <a:rPr lang="en-US" sz="2400" dirty="0" smtClean="0"/>
              <a:t>Student grades not recorded in a grade book.*</a:t>
            </a:r>
          </a:p>
          <a:p>
            <a:pPr>
              <a:lnSpc>
                <a:spcPct val="120000"/>
              </a:lnSpc>
            </a:pPr>
            <a:endParaRPr lang="en-US" sz="2400" dirty="0" smtClean="0"/>
          </a:p>
          <a:p>
            <a:pPr>
              <a:lnSpc>
                <a:spcPct val="120000"/>
              </a:lnSpc>
            </a:pPr>
            <a:r>
              <a:rPr lang="en-US" sz="2400" dirty="0" smtClean="0"/>
              <a:t>Statistical data compilations that contain no mention of personally identifiable information about any specific student. </a:t>
            </a:r>
          </a:p>
          <a:p>
            <a:pPr>
              <a:lnSpc>
                <a:spcPct val="90000"/>
              </a:lnSpc>
            </a:pPr>
            <a:endParaRPr lang="en-US" sz="2400" dirty="0" smtClean="0"/>
          </a:p>
          <a:p>
            <a:r>
              <a:rPr lang="en-US" sz="2400" dirty="0" smtClean="0"/>
              <a:t>For more information see AR 5125 </a:t>
            </a:r>
          </a:p>
          <a:p>
            <a:endParaRPr lang="en-US" dirty="0"/>
          </a:p>
        </p:txBody>
      </p:sp>
      <p:sp>
        <p:nvSpPr>
          <p:cNvPr id="3" name="Title 2"/>
          <p:cNvSpPr>
            <a:spLocks noGrp="1"/>
          </p:cNvSpPr>
          <p:nvPr>
            <p:ph type="title"/>
          </p:nvPr>
        </p:nvSpPr>
        <p:spPr/>
        <p:txBody>
          <a:bodyPr>
            <a:normAutofit/>
          </a:bodyPr>
          <a:lstStyle/>
          <a:p>
            <a:r>
              <a:rPr lang="en-US" sz="3600" dirty="0" smtClean="0"/>
              <a:t>What is NOT an Educational Record?</a:t>
            </a:r>
            <a:endParaRPr 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85000" lnSpcReduction="10000"/>
          </a:bodyPr>
          <a:lstStyle/>
          <a:p>
            <a:r>
              <a:rPr lang="en-US" dirty="0" smtClean="0"/>
              <a:t>A school’s disclosure of educational records to third parties is prohibited without prior written consent of the parent or eligible student. Before sharing, check the Release of Information form for what information can be released and discussed.</a:t>
            </a:r>
          </a:p>
          <a:p>
            <a:endParaRPr lang="en-US" dirty="0" smtClean="0"/>
          </a:p>
          <a:p>
            <a:r>
              <a:rPr lang="en-US" b="1" dirty="0" smtClean="0"/>
              <a:t>All information exchanged must be for legitimate </a:t>
            </a:r>
            <a:r>
              <a:rPr lang="en-US" b="1" u="sng" dirty="0" smtClean="0"/>
              <a:t>educational </a:t>
            </a:r>
            <a:r>
              <a:rPr lang="en-US" b="1" dirty="0" smtClean="0"/>
              <a:t>reasons</a:t>
            </a:r>
            <a:r>
              <a:rPr lang="en-US" dirty="0" smtClean="0"/>
              <a:t>.</a:t>
            </a:r>
          </a:p>
          <a:p>
            <a:endParaRPr lang="en-US" dirty="0" smtClean="0"/>
          </a:p>
          <a:p>
            <a:r>
              <a:rPr lang="en-US" dirty="0" smtClean="0"/>
              <a:t>FERPA allows sharing teacher insights with outside agencies (DJJ, OCS) unless the information is protected by IDEA for special education students or if it comes from educational records. </a:t>
            </a:r>
          </a:p>
          <a:p>
            <a:endParaRPr lang="en-US" dirty="0" smtClean="0"/>
          </a:p>
          <a:p>
            <a:endParaRPr lang="en-US" dirty="0"/>
          </a:p>
        </p:txBody>
      </p:sp>
      <p:sp>
        <p:nvSpPr>
          <p:cNvPr id="3" name="Title 2"/>
          <p:cNvSpPr>
            <a:spLocks noGrp="1"/>
          </p:cNvSpPr>
          <p:nvPr>
            <p:ph type="title"/>
          </p:nvPr>
        </p:nvSpPr>
        <p:spPr>
          <a:xfrm>
            <a:off x="457200" y="274638"/>
            <a:ext cx="8229600" cy="792162"/>
          </a:xfrm>
        </p:spPr>
        <p:txBody>
          <a:bodyPr>
            <a:normAutofit fontScale="90000"/>
          </a:bodyPr>
          <a:lstStyle/>
          <a:p>
            <a:r>
              <a:rPr lang="en-US" dirty="0" smtClean="0"/>
              <a:t/>
            </a:r>
            <a:br>
              <a:rPr lang="en-US" dirty="0" smtClean="0"/>
            </a:br>
            <a:r>
              <a:rPr lang="en-US" dirty="0" smtClean="0"/>
              <a:t>Disclosure</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indent="0">
              <a:buNone/>
            </a:pPr>
            <a:r>
              <a:rPr lang="en-US" sz="2800" dirty="0" smtClean="0"/>
              <a:t>Personally identifiable information includes a list of personal characteristics or other information that would make the student’s identity easily traceable (See AR 5125).</a:t>
            </a:r>
          </a:p>
          <a:p>
            <a:pPr indent="0">
              <a:buNone/>
            </a:pPr>
            <a:endParaRPr lang="en-US" sz="2800" dirty="0" smtClean="0"/>
          </a:p>
          <a:p>
            <a:pPr indent="0">
              <a:buNone/>
            </a:pPr>
            <a:r>
              <a:rPr lang="en-US" sz="2800" dirty="0" smtClean="0"/>
              <a:t>All personally identifiable information must be kept confidential except for directory information. </a:t>
            </a:r>
          </a:p>
          <a:p>
            <a:pPr indent="0">
              <a:buNone/>
            </a:pPr>
            <a:endParaRPr lang="en-US" sz="2800" dirty="0" smtClean="0"/>
          </a:p>
          <a:p>
            <a:pPr indent="0">
              <a:buNone/>
            </a:pPr>
            <a:endParaRPr lang="en-US" sz="2400" dirty="0" smtClean="0"/>
          </a:p>
        </p:txBody>
      </p:sp>
      <p:sp>
        <p:nvSpPr>
          <p:cNvPr id="3" name="Title 2"/>
          <p:cNvSpPr>
            <a:spLocks noGrp="1"/>
          </p:cNvSpPr>
          <p:nvPr>
            <p:ph type="title"/>
          </p:nvPr>
        </p:nvSpPr>
        <p:spPr/>
        <p:txBody>
          <a:bodyPr/>
          <a:lstStyle/>
          <a:p>
            <a:r>
              <a:rPr lang="en-US" dirty="0" smtClean="0"/>
              <a:t>Disclosure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05400"/>
          </a:xfrm>
        </p:spPr>
        <p:txBody>
          <a:bodyPr>
            <a:normAutofit fontScale="55000" lnSpcReduction="20000"/>
          </a:bodyPr>
          <a:lstStyle/>
          <a:p>
            <a:pPr indent="0">
              <a:buNone/>
            </a:pPr>
            <a:r>
              <a:rPr lang="en-US" sz="2800" b="1" dirty="0" smtClean="0"/>
              <a:t>Information FERPA and KPBSD has defined as directory information include: </a:t>
            </a:r>
          </a:p>
          <a:p>
            <a:pPr indent="0">
              <a:buNone/>
            </a:pPr>
            <a:endParaRPr lang="en-US" sz="2800" b="1" dirty="0" smtClean="0"/>
          </a:p>
          <a:p>
            <a:r>
              <a:rPr lang="en-US" dirty="0" smtClean="0"/>
              <a:t>Student's name</a:t>
            </a:r>
          </a:p>
          <a:p>
            <a:r>
              <a:rPr lang="en-US" dirty="0" smtClean="0"/>
              <a:t>Address</a:t>
            </a:r>
          </a:p>
          <a:p>
            <a:r>
              <a:rPr lang="en-US" dirty="0" smtClean="0"/>
              <a:t>Telephone listing</a:t>
            </a:r>
          </a:p>
          <a:p>
            <a:r>
              <a:rPr lang="en-US" dirty="0" smtClean="0"/>
              <a:t>Electronic mail address</a:t>
            </a:r>
          </a:p>
          <a:p>
            <a:r>
              <a:rPr lang="en-US" dirty="0" smtClean="0"/>
              <a:t>Photograph</a:t>
            </a:r>
          </a:p>
          <a:p>
            <a:r>
              <a:rPr lang="en-US" dirty="0" smtClean="0"/>
              <a:t>Date and place of birth</a:t>
            </a:r>
          </a:p>
          <a:p>
            <a:r>
              <a:rPr lang="en-US" dirty="0" smtClean="0"/>
              <a:t>Major field of study</a:t>
            </a:r>
          </a:p>
          <a:p>
            <a:r>
              <a:rPr lang="en-US" dirty="0" smtClean="0"/>
              <a:t>Dates of attendance</a:t>
            </a:r>
          </a:p>
          <a:p>
            <a:r>
              <a:rPr lang="en-US" dirty="0" smtClean="0"/>
              <a:t>Grade level</a:t>
            </a:r>
          </a:p>
          <a:p>
            <a:r>
              <a:rPr lang="en-US" dirty="0" smtClean="0"/>
              <a:t>Participation in officially recognized activities and sports</a:t>
            </a:r>
          </a:p>
          <a:p>
            <a:r>
              <a:rPr lang="en-US" dirty="0" smtClean="0"/>
              <a:t>Weight and height of members of athletic teams</a:t>
            </a:r>
          </a:p>
          <a:p>
            <a:r>
              <a:rPr lang="en-US" dirty="0" smtClean="0"/>
              <a:t>Degrees, honors, and awards received</a:t>
            </a:r>
          </a:p>
          <a:p>
            <a:r>
              <a:rPr lang="en-US" dirty="0" smtClean="0"/>
              <a:t>The most recent educational agency or institution attended</a:t>
            </a:r>
          </a:p>
          <a:p>
            <a:r>
              <a:rPr lang="en-US" dirty="0" smtClean="0"/>
              <a:t>Student ID number, user ID, or other unique personal identifier used to communicate in electronic systems that cannot be used to access education records without a PIN, password, etc. (A student's SSN, in whole or in part, cannot be used for this purpose.)</a:t>
            </a:r>
          </a:p>
          <a:p>
            <a:pPr marL="228600" indent="-228600">
              <a:buNone/>
            </a:pPr>
            <a:endParaRPr lang="en-US" sz="1300" dirty="0" smtClean="0"/>
          </a:p>
          <a:p>
            <a:pPr marL="228600" indent="-228600" algn="r">
              <a:buNone/>
            </a:pPr>
            <a:r>
              <a:rPr lang="en-US" sz="1300" dirty="0" smtClean="0"/>
              <a:t>KPBSD Student Handbook and AR 5125</a:t>
            </a:r>
          </a:p>
          <a:p>
            <a:pPr marL="228600" indent="-228600" algn="r">
              <a:buNone/>
            </a:pPr>
            <a:r>
              <a:rPr lang="en-US" sz="1300" dirty="0" smtClean="0"/>
              <a:t>US Department of Education </a:t>
            </a:r>
          </a:p>
          <a:p>
            <a:endParaRPr lang="en-US" dirty="0"/>
          </a:p>
        </p:txBody>
      </p:sp>
      <p:sp>
        <p:nvSpPr>
          <p:cNvPr id="3" name="Title 2"/>
          <p:cNvSpPr>
            <a:spLocks noGrp="1"/>
          </p:cNvSpPr>
          <p:nvPr>
            <p:ph type="title"/>
          </p:nvPr>
        </p:nvSpPr>
        <p:spPr>
          <a:xfrm>
            <a:off x="457200" y="274638"/>
            <a:ext cx="8229600" cy="792162"/>
          </a:xfrm>
        </p:spPr>
        <p:txBody>
          <a:bodyPr/>
          <a:lstStyle/>
          <a:p>
            <a:r>
              <a:rPr lang="en-US" dirty="0" smtClean="0"/>
              <a:t>Disclosure without Consent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lnSpc>
                <a:spcPct val="120000"/>
              </a:lnSpc>
              <a:buNone/>
            </a:pPr>
            <a:r>
              <a:rPr lang="en-US" sz="2800" dirty="0" smtClean="0"/>
              <a:t>Exception which permits disclosure without consent: </a:t>
            </a:r>
          </a:p>
          <a:p>
            <a:pPr>
              <a:lnSpc>
                <a:spcPct val="120000"/>
              </a:lnSpc>
              <a:buNone/>
            </a:pPr>
            <a:endParaRPr lang="en-US" sz="2800" dirty="0" smtClean="0"/>
          </a:p>
          <a:p>
            <a:pPr>
              <a:lnSpc>
                <a:spcPct val="120000"/>
              </a:lnSpc>
            </a:pPr>
            <a:r>
              <a:rPr lang="en-US" sz="2800" dirty="0" smtClean="0"/>
              <a:t>School officials with legitimate educational interest.  A school official includes any employees, agents, or trustees of the District, of cooperatives of which the District is a member, or facilities with which the District contracts for the placement of students with disabilities, as well as their attorneys and consultants (See AR 5125).</a:t>
            </a:r>
          </a:p>
          <a:p>
            <a:pPr>
              <a:lnSpc>
                <a:spcPct val="120000"/>
              </a:lnSpc>
            </a:pPr>
            <a:endParaRPr lang="en-US" sz="2800" dirty="0" smtClean="0"/>
          </a:p>
          <a:p>
            <a:pPr>
              <a:lnSpc>
                <a:spcPct val="120000"/>
              </a:lnSpc>
            </a:pPr>
            <a:r>
              <a:rPr lang="en-US" sz="2800" dirty="0" smtClean="0"/>
              <a:t>A school official has a legitimate educational interest if the official needs to review an education record in order to fulfill his or her professional responsibility.</a:t>
            </a:r>
          </a:p>
          <a:p>
            <a:pPr>
              <a:lnSpc>
                <a:spcPct val="120000"/>
              </a:lnSpc>
            </a:pPr>
            <a:endParaRPr lang="en-US" sz="2800" dirty="0" smtClean="0"/>
          </a:p>
          <a:p>
            <a:pPr>
              <a:lnSpc>
                <a:spcPct val="120000"/>
              </a:lnSpc>
            </a:pPr>
            <a:r>
              <a:rPr lang="en-US" sz="2800" dirty="0" smtClean="0"/>
              <a:t>Officials of another school where the student seeks to enroll.</a:t>
            </a:r>
          </a:p>
          <a:p>
            <a:pPr>
              <a:lnSpc>
                <a:spcPct val="120000"/>
              </a:lnSpc>
            </a:pPr>
            <a:endParaRPr lang="en-US" dirty="0"/>
          </a:p>
        </p:txBody>
      </p:sp>
      <p:sp>
        <p:nvSpPr>
          <p:cNvPr id="3" name="Title 2"/>
          <p:cNvSpPr>
            <a:spLocks noGrp="1"/>
          </p:cNvSpPr>
          <p:nvPr>
            <p:ph type="title"/>
          </p:nvPr>
        </p:nvSpPr>
        <p:spPr/>
        <p:txBody>
          <a:bodyPr/>
          <a:lstStyle/>
          <a:p>
            <a:r>
              <a:rPr lang="en-US" dirty="0" smtClean="0"/>
              <a:t>Disclosure without Consent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sz="2400" dirty="0" smtClean="0"/>
              <a:t>State and local authorities pursuant to a state statute concerning matters related to the juvenile justice system’s ability to effectively serve the student prior to adjudication.</a:t>
            </a:r>
          </a:p>
          <a:p>
            <a:endParaRPr lang="en-US" sz="2400" dirty="0" smtClean="0"/>
          </a:p>
          <a:p>
            <a:pPr>
              <a:lnSpc>
                <a:spcPct val="90000"/>
              </a:lnSpc>
            </a:pPr>
            <a:r>
              <a:rPr lang="en-US" sz="2400" dirty="0" smtClean="0"/>
              <a:t>To comply with a judicial order of lawfully issued subpoena. Fax it to Mari Auxier (262-5867) who will prepare appropriate correspondence to parents prior to the release.</a:t>
            </a:r>
          </a:p>
          <a:p>
            <a:pPr>
              <a:lnSpc>
                <a:spcPct val="90000"/>
              </a:lnSpc>
            </a:pPr>
            <a:endParaRPr lang="en-US" sz="2400" dirty="0" smtClean="0"/>
          </a:p>
          <a:p>
            <a:pPr>
              <a:lnSpc>
                <a:spcPct val="90000"/>
              </a:lnSpc>
            </a:pPr>
            <a:r>
              <a:rPr lang="en-US" sz="2400" dirty="0" smtClean="0"/>
              <a:t>To an appropriate person in connection with a health or safety emergency (including OCS) as necessary to protect the health or safety of the student or others.  </a:t>
            </a:r>
          </a:p>
          <a:p>
            <a:pPr>
              <a:lnSpc>
                <a:spcPct val="90000"/>
              </a:lnSpc>
            </a:pPr>
            <a:endParaRPr lang="en-US" sz="2400" dirty="0" smtClean="0"/>
          </a:p>
          <a:p>
            <a:pPr lvl="1">
              <a:lnSpc>
                <a:spcPct val="90000"/>
              </a:lnSpc>
            </a:pPr>
            <a:r>
              <a:rPr lang="en-US" sz="2000" dirty="0" smtClean="0"/>
              <a:t>Courts have narrowly defined health or safety emergency. (Take into account the totality of the circumstances, based on information available at the time, to determine if there is an identifiable and significant threat to the health &amp; safety of a student or others.)</a:t>
            </a:r>
          </a:p>
          <a:p>
            <a:pPr>
              <a:lnSpc>
                <a:spcPct val="90000"/>
              </a:lnSpc>
            </a:pPr>
            <a:endParaRPr lang="en-US" sz="2400" dirty="0" smtClean="0"/>
          </a:p>
          <a:p>
            <a:pPr>
              <a:lnSpc>
                <a:spcPct val="90000"/>
              </a:lnSpc>
            </a:pPr>
            <a:endParaRPr lang="en-US" sz="2400" dirty="0" smtClean="0"/>
          </a:p>
          <a:p>
            <a:pPr>
              <a:lnSpc>
                <a:spcPct val="90000"/>
              </a:lnSpc>
            </a:pPr>
            <a:endParaRPr lang="en-US" sz="2400" dirty="0" smtClean="0"/>
          </a:p>
          <a:p>
            <a:pPr>
              <a:lnSpc>
                <a:spcPct val="90000"/>
              </a:lnSpc>
            </a:pPr>
            <a:endParaRPr lang="en-US" sz="2400" dirty="0" smtClean="0"/>
          </a:p>
          <a:p>
            <a:endParaRPr lang="en-US" dirty="0"/>
          </a:p>
        </p:txBody>
      </p:sp>
      <p:sp>
        <p:nvSpPr>
          <p:cNvPr id="3" name="Title 2"/>
          <p:cNvSpPr>
            <a:spLocks noGrp="1"/>
          </p:cNvSpPr>
          <p:nvPr>
            <p:ph type="title"/>
          </p:nvPr>
        </p:nvSpPr>
        <p:spPr/>
        <p:txBody>
          <a:bodyPr/>
          <a:lstStyle/>
          <a:p>
            <a:r>
              <a:rPr lang="en-US" dirty="0" smtClean="0"/>
              <a:t>Disclosure without Consent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Agencies or organizations conducting studies of tests, programs and to improve instruction.</a:t>
            </a:r>
          </a:p>
          <a:p>
            <a:endParaRPr lang="en-US" sz="2400" dirty="0" smtClean="0"/>
          </a:p>
          <a:p>
            <a:pPr>
              <a:lnSpc>
                <a:spcPct val="90000"/>
              </a:lnSpc>
            </a:pPr>
            <a:r>
              <a:rPr lang="en-US" sz="2400" dirty="0" smtClean="0"/>
              <a:t>Attorney General of the United States, Comptroller General of the United States, The secretary (of Education); or State and local educational authorities. </a:t>
            </a:r>
          </a:p>
          <a:p>
            <a:pPr>
              <a:lnSpc>
                <a:spcPct val="90000"/>
              </a:lnSpc>
              <a:buNone/>
            </a:pPr>
            <a:endParaRPr lang="en-US" sz="2400" dirty="0" smtClean="0"/>
          </a:p>
          <a:p>
            <a:pPr>
              <a:lnSpc>
                <a:spcPct val="90000"/>
              </a:lnSpc>
            </a:pPr>
            <a:r>
              <a:rPr lang="en-US" sz="2400" dirty="0" smtClean="0"/>
              <a:t>Parent of a student who is under age 18.</a:t>
            </a:r>
          </a:p>
          <a:p>
            <a:pPr>
              <a:lnSpc>
                <a:spcPct val="90000"/>
              </a:lnSpc>
            </a:pPr>
            <a:endParaRPr lang="en-US" sz="2400" dirty="0" smtClean="0"/>
          </a:p>
          <a:p>
            <a:pPr>
              <a:lnSpc>
                <a:spcPct val="90000"/>
              </a:lnSpc>
            </a:pPr>
            <a:r>
              <a:rPr lang="en-US" sz="2400" dirty="0" smtClean="0"/>
              <a:t>An eligible student.</a:t>
            </a:r>
          </a:p>
          <a:p>
            <a:pPr>
              <a:lnSpc>
                <a:spcPct val="90000"/>
              </a:lnSpc>
            </a:pPr>
            <a:endParaRPr lang="en-US" sz="2000" dirty="0" smtClean="0"/>
          </a:p>
          <a:p>
            <a:pPr>
              <a:lnSpc>
                <a:spcPct val="90000"/>
              </a:lnSpc>
            </a:pPr>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Disclosure without Consent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The Family Educational Rights and Privacy Act (FERPA) is a federal law covering the way school districts must treat confidential student information, including the right for parents to inspect and review education records.  This law applies to all students in the school district.</a:t>
            </a:r>
          </a:p>
          <a:p>
            <a:pPr>
              <a:buNone/>
            </a:pPr>
            <a:endParaRPr lang="en-US" sz="2400" dirty="0" smtClean="0"/>
          </a:p>
          <a:p>
            <a:r>
              <a:rPr lang="en-US" sz="2400" dirty="0" smtClean="0"/>
              <a:t>To protect student confidentiality all staff members must be familiar with the provisions of this law.</a:t>
            </a:r>
          </a:p>
          <a:p>
            <a:endParaRPr lang="en-US" dirty="0"/>
          </a:p>
        </p:txBody>
      </p:sp>
      <p:sp>
        <p:nvSpPr>
          <p:cNvPr id="3" name="Title 2"/>
          <p:cNvSpPr>
            <a:spLocks noGrp="1"/>
          </p:cNvSpPr>
          <p:nvPr>
            <p:ph type="title"/>
          </p:nvPr>
        </p:nvSpPr>
        <p:spPr/>
        <p:txBody>
          <a:bodyPr>
            <a:normAutofit fontScale="90000"/>
          </a:bodyPr>
          <a:lstStyle/>
          <a:p>
            <a:r>
              <a:rPr lang="en-US" sz="3100" dirty="0" smtClean="0"/>
              <a:t/>
            </a:r>
            <a:br>
              <a:rPr lang="en-US" sz="3100" dirty="0" smtClean="0"/>
            </a:br>
            <a:r>
              <a:rPr lang="en-US" sz="3300" dirty="0" smtClean="0"/>
              <a:t>Family Educational Rights and Privacy Act</a:t>
            </a:r>
            <a:br>
              <a:rPr lang="en-US" sz="3300" dirty="0" smtClean="0"/>
            </a:br>
            <a:endParaRPr lang="en-US" sz="33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Military Recruiters (directory information)</a:t>
            </a:r>
          </a:p>
          <a:p>
            <a:endParaRPr lang="en-US" dirty="0" smtClean="0"/>
          </a:p>
          <a:p>
            <a:r>
              <a:rPr lang="en-US" dirty="0" smtClean="0"/>
              <a:t>University of Alaska (students eligible for scholarships)</a:t>
            </a:r>
          </a:p>
          <a:p>
            <a:endParaRPr lang="en-US" dirty="0" smtClean="0"/>
          </a:p>
          <a:p>
            <a:r>
              <a:rPr lang="en-US" dirty="0" smtClean="0"/>
              <a:t>Alaska Department of Education and Early Development (to determine eligibility for Alaska Performance Scholarship Program)</a:t>
            </a:r>
          </a:p>
          <a:p>
            <a:endParaRPr lang="en-US" dirty="0" smtClean="0"/>
          </a:p>
          <a:p>
            <a:r>
              <a:rPr lang="en-US" dirty="0" smtClean="0"/>
              <a:t>Alaska Challenge Youth Academy (Students ages 15 – 18 who do not appear to be enrolled in any educational institution)</a:t>
            </a:r>
          </a:p>
          <a:p>
            <a:pPr algn="r">
              <a:buNone/>
            </a:pPr>
            <a:endParaRPr lang="en-US" sz="1300" dirty="0" smtClean="0"/>
          </a:p>
          <a:p>
            <a:pPr algn="r">
              <a:buNone/>
            </a:pPr>
            <a:r>
              <a:rPr lang="en-US" sz="1300" dirty="0" smtClean="0"/>
              <a:t>BP 5125: E 5125b</a:t>
            </a:r>
          </a:p>
          <a:p>
            <a:pPr algn="r">
              <a:buNone/>
            </a:pPr>
            <a:r>
              <a:rPr lang="en-US" sz="1300" dirty="0" smtClean="0"/>
              <a:t>Revised 6/2011</a:t>
            </a:r>
          </a:p>
        </p:txBody>
      </p:sp>
      <p:sp>
        <p:nvSpPr>
          <p:cNvPr id="3" name="Title 2"/>
          <p:cNvSpPr>
            <a:spLocks noGrp="1"/>
          </p:cNvSpPr>
          <p:nvPr>
            <p:ph type="title"/>
          </p:nvPr>
        </p:nvSpPr>
        <p:spPr/>
        <p:txBody>
          <a:bodyPr>
            <a:normAutofit fontScale="90000"/>
          </a:bodyPr>
          <a:lstStyle/>
          <a:p>
            <a:r>
              <a:rPr lang="en-US" dirty="0" smtClean="0"/>
              <a:t>Disclosure without Consent unless Written Objection is Received</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indent="0" algn="ctr">
              <a:buNone/>
            </a:pPr>
            <a:r>
              <a:rPr lang="en-US" sz="3200" dirty="0" smtClean="0"/>
              <a:t>For additional information or questions, please contact:</a:t>
            </a:r>
          </a:p>
          <a:p>
            <a:pPr indent="0" algn="ctr">
              <a:buNone/>
            </a:pPr>
            <a:endParaRPr lang="en-US" sz="3200" dirty="0" smtClean="0"/>
          </a:p>
          <a:p>
            <a:pPr algn="ctr">
              <a:buNone/>
            </a:pPr>
            <a:r>
              <a:rPr lang="en-US" dirty="0" smtClean="0"/>
              <a:t> 	KPBSD Pupil Services Director </a:t>
            </a:r>
          </a:p>
          <a:p>
            <a:pPr algn="ctr">
              <a:buNone/>
            </a:pPr>
            <a:r>
              <a:rPr lang="en-US" dirty="0" smtClean="0"/>
              <a:t>	Clayton Holland </a:t>
            </a:r>
          </a:p>
          <a:p>
            <a:pPr algn="ctr">
              <a:buNone/>
            </a:pPr>
            <a:r>
              <a:rPr lang="en-US" dirty="0" smtClean="0"/>
              <a:t>714-8888</a:t>
            </a:r>
          </a:p>
          <a:p>
            <a:endParaRPr lang="en-US" dirty="0"/>
          </a:p>
        </p:txBody>
      </p:sp>
      <p:sp>
        <p:nvSpPr>
          <p:cNvPr id="3" name="Title 2"/>
          <p:cNvSpPr>
            <a:spLocks noGrp="1"/>
          </p:cNvSpPr>
          <p:nvPr>
            <p:ph type="title"/>
          </p:nvPr>
        </p:nvSpPr>
        <p:spPr/>
        <p:txBody>
          <a:bodyPr/>
          <a:lstStyle/>
          <a:p>
            <a:r>
              <a:rPr lang="en-US" dirty="0" smtClean="0"/>
              <a:t>Questions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1400" dirty="0" smtClean="0"/>
              <a:t>ED.gov U.S. Department of Education. (2004). </a:t>
            </a:r>
            <a:r>
              <a:rPr lang="en-US" sz="1400" i="1" dirty="0" smtClean="0"/>
              <a:t>Special education and rehabilitative services: Legislative history of major FERPA provisions</a:t>
            </a:r>
            <a:r>
              <a:rPr lang="en-US" sz="1400" dirty="0" smtClean="0"/>
              <a:t>. Retrieved from </a:t>
            </a:r>
            <a:r>
              <a:rPr lang="en-US" sz="1400" dirty="0" smtClean="0">
                <a:hlinkClick r:id="rId2"/>
              </a:rPr>
              <a:t>http://www2.ed.gov/policy/gen/guid/fpco/ferpa/leg-history.html</a:t>
            </a:r>
            <a:r>
              <a:rPr lang="en-US" sz="1400" dirty="0" smtClean="0"/>
              <a:t> </a:t>
            </a:r>
          </a:p>
          <a:p>
            <a:pPr>
              <a:buNone/>
            </a:pPr>
            <a:endParaRPr lang="en-US" sz="1400" dirty="0" smtClean="0"/>
          </a:p>
          <a:p>
            <a:pPr>
              <a:buNone/>
            </a:pPr>
            <a:r>
              <a:rPr lang="en-US" sz="1400" dirty="0" smtClean="0"/>
              <a:t>Essex, N. L.(2011). School law and the public schools: A practical guide for educational leaders. Upper Saddle River, NJ: Pearson Education, Inc.</a:t>
            </a:r>
          </a:p>
          <a:p>
            <a:pPr>
              <a:buNone/>
            </a:pPr>
            <a:endParaRPr lang="en-US" sz="1400" dirty="0" smtClean="0"/>
          </a:p>
          <a:p>
            <a:pPr>
              <a:buNone/>
            </a:pPr>
            <a:r>
              <a:rPr lang="en-US" sz="1400" dirty="0" smtClean="0"/>
              <a:t>Kenai Peninsula Borough School District. (</a:t>
            </a:r>
            <a:r>
              <a:rPr lang="en-US" sz="1400" dirty="0" err="1" smtClean="0"/>
              <a:t>n.d</a:t>
            </a:r>
            <a:r>
              <a:rPr lang="en-US" sz="1400" dirty="0" smtClean="0"/>
              <a:t>.) </a:t>
            </a:r>
            <a:r>
              <a:rPr lang="en-US" sz="1400" i="1" dirty="0" smtClean="0"/>
              <a:t>Kenai Peninsula Borough School District AR5125 Student Records</a:t>
            </a:r>
            <a:r>
              <a:rPr lang="en-US" sz="1400" dirty="0" smtClean="0"/>
              <a:t>. Retrieved June 10, 2011, from </a:t>
            </a:r>
            <a:r>
              <a:rPr lang="en-US" sz="1400" dirty="0" smtClean="0">
                <a:hlinkClick r:id="rId3"/>
              </a:rPr>
              <a:t>http://www.kpbsd.k12.ak.us/board.aspx?id=3276</a:t>
            </a:r>
            <a:r>
              <a:rPr lang="en-US" sz="1400" dirty="0" smtClean="0"/>
              <a:t> </a:t>
            </a:r>
          </a:p>
          <a:p>
            <a:pPr>
              <a:buNone/>
            </a:pPr>
            <a:endParaRPr lang="en-US" sz="1400" dirty="0" smtClean="0"/>
          </a:p>
          <a:p>
            <a:pPr>
              <a:buNone/>
            </a:pPr>
            <a:r>
              <a:rPr lang="en-US" sz="1400" dirty="0" smtClean="0"/>
              <a:t>Kenai Peninsula Borough School District. (</a:t>
            </a:r>
            <a:r>
              <a:rPr lang="en-US" sz="1400" dirty="0" err="1" smtClean="0"/>
              <a:t>n.d</a:t>
            </a:r>
            <a:r>
              <a:rPr lang="en-US" sz="1400" dirty="0" smtClean="0"/>
              <a:t>.) </a:t>
            </a:r>
            <a:r>
              <a:rPr lang="en-US" sz="1400" i="1" dirty="0" smtClean="0"/>
              <a:t>Kenai Peninsula Borough School District BP5125 Student Records</a:t>
            </a:r>
            <a:r>
              <a:rPr lang="en-US" sz="1400" dirty="0" smtClean="0"/>
              <a:t>. Retrieved June 10, 2011, from </a:t>
            </a:r>
            <a:r>
              <a:rPr lang="en-US" sz="1400" dirty="0" smtClean="0">
                <a:hlinkClick r:id="rId4"/>
              </a:rPr>
              <a:t>http://www.kpbsd.k12.ak.us/board.aspx?id=3270&amp;terms=5125</a:t>
            </a:r>
            <a:r>
              <a:rPr lang="en-US" sz="1400" dirty="0" smtClean="0"/>
              <a:t> </a:t>
            </a:r>
          </a:p>
          <a:p>
            <a:pPr>
              <a:buNone/>
            </a:pPr>
            <a:endParaRPr lang="en-US" sz="1400" dirty="0" smtClean="0"/>
          </a:p>
          <a:p>
            <a:pPr>
              <a:buNone/>
            </a:pPr>
            <a:r>
              <a:rPr lang="en-US" sz="1400" dirty="0" smtClean="0"/>
              <a:t>Kenai Peninsula Borough School District. (</a:t>
            </a:r>
            <a:r>
              <a:rPr lang="en-US" sz="1400" dirty="0" err="1" smtClean="0"/>
              <a:t>n.d</a:t>
            </a:r>
            <a:r>
              <a:rPr lang="en-US" sz="1400" dirty="0" smtClean="0"/>
              <a:t>.) </a:t>
            </a:r>
            <a:r>
              <a:rPr lang="en-US" sz="1400" i="1" dirty="0" smtClean="0"/>
              <a:t>Kenai Peninsula Borough School District BP Series 4000 Personnel</a:t>
            </a:r>
            <a:r>
              <a:rPr lang="en-US" sz="1400" dirty="0" smtClean="0"/>
              <a:t>. Retrieved June 10, 2011, from </a:t>
            </a:r>
            <a:r>
              <a:rPr lang="en-US" sz="1400" dirty="0" smtClean="0">
                <a:hlinkClick r:id="rId5"/>
              </a:rPr>
              <a:t>http://www.kpbsd.k12.ak.us/board.aspx?id=350</a:t>
            </a:r>
            <a:r>
              <a:rPr lang="en-US" sz="1400" dirty="0" smtClean="0"/>
              <a:t> </a:t>
            </a:r>
          </a:p>
          <a:p>
            <a:pPr>
              <a:buNone/>
            </a:pPr>
            <a:endParaRPr lang="en-US" sz="1400" dirty="0" smtClean="0"/>
          </a:p>
          <a:p>
            <a:pPr>
              <a:buNone/>
            </a:pPr>
            <a:endParaRPr lang="en-US" sz="1400" dirty="0" smtClean="0"/>
          </a:p>
          <a:p>
            <a:pPr>
              <a:buNone/>
            </a:pPr>
            <a:endParaRPr lang="en-US" sz="1400" dirty="0" smtClean="0"/>
          </a:p>
        </p:txBody>
      </p:sp>
      <p:sp>
        <p:nvSpPr>
          <p:cNvPr id="3" name="Title 2"/>
          <p:cNvSpPr>
            <a:spLocks noGrp="1"/>
          </p:cNvSpPr>
          <p:nvPr>
            <p:ph type="title"/>
          </p:nvPr>
        </p:nvSpPr>
        <p:spPr/>
        <p:txBody>
          <a:bodyPr/>
          <a:lstStyle/>
          <a:p>
            <a:pPr algn="ctr"/>
            <a:r>
              <a:rPr lang="en-US" dirty="0" smtClean="0"/>
              <a:t>References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990600" lvl="1" indent="-533400">
              <a:lnSpc>
                <a:spcPct val="90000"/>
              </a:lnSpc>
              <a:buFontTx/>
              <a:buAutoNum type="arabicPeriod"/>
            </a:pPr>
            <a:r>
              <a:rPr lang="en-US" sz="1800" dirty="0" smtClean="0"/>
              <a:t>To provide access to educational records by a child’s parent or an eligible student.</a:t>
            </a:r>
          </a:p>
          <a:p>
            <a:pPr marL="990600" lvl="1" indent="-533400">
              <a:lnSpc>
                <a:spcPct val="90000"/>
              </a:lnSpc>
              <a:buNone/>
            </a:pPr>
            <a:endParaRPr lang="en-US" sz="1800" dirty="0" smtClean="0"/>
          </a:p>
          <a:p>
            <a:pPr marL="990600" lvl="1" indent="-533400">
              <a:lnSpc>
                <a:spcPct val="90000"/>
              </a:lnSpc>
              <a:buFontTx/>
              <a:buAutoNum type="arabicPeriod" startAt="2"/>
            </a:pPr>
            <a:r>
              <a:rPr lang="en-US" sz="1800" dirty="0" smtClean="0"/>
              <a:t>To provide a parent or eligible student an opportunity to seek correction of records they believe to be inaccurate or misleading.</a:t>
            </a:r>
          </a:p>
          <a:p>
            <a:pPr marL="990600" lvl="1" indent="-533400">
              <a:lnSpc>
                <a:spcPct val="90000"/>
              </a:lnSpc>
              <a:buNone/>
            </a:pPr>
            <a:endParaRPr lang="en-US" sz="1800" dirty="0" smtClean="0"/>
          </a:p>
          <a:p>
            <a:pPr marL="990600" lvl="1" indent="-533400">
              <a:lnSpc>
                <a:spcPct val="90000"/>
              </a:lnSpc>
              <a:buFontTx/>
              <a:buAutoNum type="arabicPeriod" startAt="3"/>
            </a:pPr>
            <a:r>
              <a:rPr lang="en-US" sz="1800" dirty="0" smtClean="0"/>
              <a:t>With some exceptions, obtain the written permission of a parent or eligible student before disclosing information contained in the student’s educational record.</a:t>
            </a:r>
          </a:p>
          <a:p>
            <a:pPr marL="990600" lvl="1" indent="-533400">
              <a:lnSpc>
                <a:spcPct val="90000"/>
              </a:lnSpc>
              <a:buFontTx/>
              <a:buAutoNum type="arabicPeriod" startAt="3"/>
            </a:pPr>
            <a:endParaRPr lang="en-US" sz="1800" dirty="0" smtClean="0"/>
          </a:p>
          <a:p>
            <a:pPr marL="990600" lvl="1" indent="-533400">
              <a:lnSpc>
                <a:spcPct val="90000"/>
              </a:lnSpc>
              <a:buFontTx/>
              <a:buAutoNum type="arabicPeriod" startAt="3"/>
            </a:pPr>
            <a:r>
              <a:rPr lang="en-US" sz="1800" dirty="0" smtClean="0"/>
              <a:t>Prevent the unauthorized Release of Confidential Information.</a:t>
            </a:r>
          </a:p>
          <a:p>
            <a:pPr marL="990600" lvl="1" indent="-533400">
              <a:lnSpc>
                <a:spcPct val="90000"/>
              </a:lnSpc>
              <a:buFontTx/>
              <a:buAutoNum type="arabicPeriod" startAt="3"/>
            </a:pPr>
            <a:endParaRPr lang="en-US" sz="1800" dirty="0" smtClean="0"/>
          </a:p>
          <a:p>
            <a:pPr marL="990600" lvl="1" indent="-533400">
              <a:lnSpc>
                <a:spcPct val="90000"/>
              </a:lnSpc>
              <a:buFontTx/>
              <a:buAutoNum type="arabicPeriod" startAt="3"/>
            </a:pPr>
            <a:r>
              <a:rPr lang="en-US" sz="1800" dirty="0" smtClean="0"/>
              <a:t>To annually inform parents and eligible students of the law and their right to file complaints with the Rights and Privacy Act office of the Department of Education.</a:t>
            </a:r>
          </a:p>
          <a:p>
            <a:pPr marL="990600" lvl="1" indent="-533400" algn="just">
              <a:lnSpc>
                <a:spcPct val="90000"/>
              </a:lnSpc>
              <a:buFontTx/>
              <a:buAutoNum type="arabicPeriod" startAt="3"/>
            </a:pPr>
            <a:endParaRPr lang="en-US" sz="2000" dirty="0" smtClean="0"/>
          </a:p>
          <a:p>
            <a:endParaRPr lang="en-US" dirty="0"/>
          </a:p>
        </p:txBody>
      </p:sp>
      <p:sp>
        <p:nvSpPr>
          <p:cNvPr id="3" name="Title 2"/>
          <p:cNvSpPr>
            <a:spLocks noGrp="1"/>
          </p:cNvSpPr>
          <p:nvPr>
            <p:ph type="title"/>
          </p:nvPr>
        </p:nvSpPr>
        <p:spPr/>
        <p:txBody>
          <a:bodyPr>
            <a:normAutofit/>
          </a:bodyPr>
          <a:lstStyle/>
          <a:p>
            <a:pPr marL="609600" indent="-609600">
              <a:lnSpc>
                <a:spcPct val="90000"/>
              </a:lnSpc>
            </a:pPr>
            <a:r>
              <a:rPr lang="en-US" sz="3200" dirty="0" smtClean="0"/>
              <a:t>Goals of FERPA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Never discuss students or release student information without proper consent.  </a:t>
            </a:r>
          </a:p>
          <a:p>
            <a:r>
              <a:rPr lang="en-US" dirty="0" smtClean="0"/>
              <a:t>       </a:t>
            </a:r>
          </a:p>
          <a:p>
            <a:r>
              <a:rPr lang="en-US" dirty="0" smtClean="0"/>
              <a:t>Discuss students in a private setting; always be aware of your surroundings and who might be listening.</a:t>
            </a:r>
          </a:p>
          <a:p>
            <a:endParaRPr lang="en-US" dirty="0" smtClean="0"/>
          </a:p>
          <a:p>
            <a:r>
              <a:rPr lang="en-US" dirty="0" smtClean="0"/>
              <a:t>Never leave student records or files unattended.</a:t>
            </a:r>
          </a:p>
          <a:p>
            <a:endParaRPr lang="en-US" dirty="0" smtClean="0"/>
          </a:p>
          <a:p>
            <a:r>
              <a:rPr lang="en-US" dirty="0" smtClean="0"/>
              <a:t>Be sure other people cannot view or access student information through your computer.</a:t>
            </a:r>
          </a:p>
          <a:p>
            <a:endParaRPr lang="en-US" dirty="0"/>
          </a:p>
        </p:txBody>
      </p:sp>
      <p:sp>
        <p:nvSpPr>
          <p:cNvPr id="3" name="Title 2"/>
          <p:cNvSpPr>
            <a:spLocks noGrp="1"/>
          </p:cNvSpPr>
          <p:nvPr>
            <p:ph type="title"/>
          </p:nvPr>
        </p:nvSpPr>
        <p:spPr/>
        <p:txBody>
          <a:bodyPr/>
          <a:lstStyle/>
          <a:p>
            <a:r>
              <a:rPr lang="en-US" dirty="0" err="1" smtClean="0"/>
              <a:t>Condidentiality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marL="609600" indent="-609600" algn="just">
              <a:lnSpc>
                <a:spcPct val="80000"/>
              </a:lnSpc>
              <a:buFont typeface="Symbol" pitchFamily="18" charset="2"/>
              <a:buAutoNum type="arabicPeriod"/>
            </a:pPr>
            <a:endParaRPr lang="en-US" sz="2900" dirty="0" smtClean="0"/>
          </a:p>
          <a:p>
            <a:pPr marL="609600" indent="-609600">
              <a:lnSpc>
                <a:spcPct val="120000"/>
              </a:lnSpc>
              <a:buFont typeface="Symbol" pitchFamily="18" charset="2"/>
              <a:buAutoNum type="arabicPeriod"/>
            </a:pPr>
            <a:r>
              <a:rPr lang="en-US" sz="3400" dirty="0" smtClean="0"/>
              <a:t>District Employees shall maintain the confidentiality of all confidential records until such a time as laws, state regulations and/or bylaws of this district permit disclosure. Information and records pertaining to executive sessions, negotiations and student records, including individual test results, are not subject to public disclosure.</a:t>
            </a:r>
          </a:p>
          <a:p>
            <a:pPr marL="609600" indent="-609600" algn="just">
              <a:lnSpc>
                <a:spcPct val="80000"/>
              </a:lnSpc>
              <a:buFont typeface="Arial" charset="0"/>
              <a:buAutoNum type="arabicPeriod"/>
            </a:pPr>
            <a:endParaRPr lang="en-US" sz="3400" dirty="0" smtClean="0"/>
          </a:p>
          <a:p>
            <a:pPr marL="609600" indent="-609600" algn="just">
              <a:lnSpc>
                <a:spcPct val="120000"/>
              </a:lnSpc>
              <a:buFont typeface="Arial" charset="0"/>
              <a:buAutoNum type="arabicPeriod"/>
            </a:pPr>
            <a:r>
              <a:rPr lang="en-US" sz="3400" dirty="0" smtClean="0"/>
              <a:t>Depending on the circumstances, the superintendent may deny the employee further access to any privileged information, and shall take any steps necessary to prevent any further unauthorized release of such information.</a:t>
            </a:r>
          </a:p>
          <a:p>
            <a:pPr marL="609600" indent="-609600" algn="just">
              <a:lnSpc>
                <a:spcPct val="120000"/>
              </a:lnSpc>
              <a:buFont typeface="Arial" charset="0"/>
              <a:buAutoNum type="arabicPeriod"/>
            </a:pPr>
            <a:endParaRPr lang="en-US" sz="3400" dirty="0" smtClean="0"/>
          </a:p>
          <a:p>
            <a:pPr marL="609600" indent="-609600" algn="just">
              <a:lnSpc>
                <a:spcPct val="120000"/>
              </a:lnSpc>
              <a:buFont typeface="Arial" charset="0"/>
              <a:buAutoNum type="arabicPeriod"/>
            </a:pPr>
            <a:r>
              <a:rPr lang="en-US" sz="3400" dirty="0" smtClean="0"/>
              <a:t>Any employee who willfully releases confidential information about students, staff, or any topic properly confined to an executive session shall be subject to disciplinary action up to and including dismissal from district service.  Any action by an employee which inadvertently or carelessly results in release of confidential information shall be recorded and the record shall be placed in the employee’s personnel file. </a:t>
            </a:r>
          </a:p>
          <a:p>
            <a:endParaRPr lang="en-US" dirty="0"/>
          </a:p>
        </p:txBody>
      </p:sp>
      <p:sp>
        <p:nvSpPr>
          <p:cNvPr id="3" name="Title 2"/>
          <p:cNvSpPr>
            <a:spLocks noGrp="1"/>
          </p:cNvSpPr>
          <p:nvPr>
            <p:ph type="title"/>
          </p:nvPr>
        </p:nvSpPr>
        <p:spPr/>
        <p:txBody>
          <a:bodyPr>
            <a:normAutofit fontScale="90000"/>
          </a:bodyPr>
          <a:lstStyle/>
          <a:p>
            <a:r>
              <a:rPr lang="en-US" sz="2700" dirty="0" smtClean="0"/>
              <a:t/>
            </a:r>
            <a:br>
              <a:rPr lang="en-US" sz="2700" dirty="0" smtClean="0"/>
            </a:br>
            <a:r>
              <a:rPr lang="en-US" sz="2700" dirty="0" smtClean="0"/>
              <a:t>Confidentiality</a:t>
            </a:r>
            <a:br>
              <a:rPr lang="en-US" sz="2700" dirty="0" smtClean="0"/>
            </a:br>
            <a:r>
              <a:rPr lang="en-US" sz="2700" dirty="0" smtClean="0"/>
              <a:t>KPBSD Policies: </a:t>
            </a:r>
            <a:br>
              <a:rPr lang="en-US" sz="2700" dirty="0" smtClean="0"/>
            </a:br>
            <a:r>
              <a:rPr lang="en-US" sz="2700" dirty="0" smtClean="0"/>
              <a:t>BP 4119.23,  BP 4219.23 and BP 4319.29</a:t>
            </a:r>
            <a:r>
              <a:rPr lang="en-US" sz="4400" dirty="0" smtClean="0"/>
              <a:t/>
            </a:r>
            <a:br>
              <a:rPr lang="en-US" sz="4400"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nSpc>
                <a:spcPct val="90000"/>
              </a:lnSpc>
            </a:pPr>
            <a:r>
              <a:rPr lang="en-US" sz="2400" dirty="0" smtClean="0"/>
              <a:t>The principal is custodian of records for currently enrolled students at the assigned school. District Office handles all records requests from outside agencies.</a:t>
            </a:r>
          </a:p>
          <a:p>
            <a:pPr>
              <a:lnSpc>
                <a:spcPct val="90000"/>
              </a:lnSpc>
            </a:pPr>
            <a:endParaRPr lang="en-US" sz="2400" dirty="0" smtClean="0"/>
          </a:p>
          <a:p>
            <a:pPr>
              <a:lnSpc>
                <a:spcPct val="90000"/>
              </a:lnSpc>
            </a:pPr>
            <a:r>
              <a:rPr lang="en-US" sz="2400" dirty="0" smtClean="0"/>
              <a:t>The Superintendent is the custodian for all records for students who have withdrawn or graduated. </a:t>
            </a:r>
          </a:p>
          <a:p>
            <a:pPr>
              <a:lnSpc>
                <a:spcPct val="90000"/>
              </a:lnSpc>
            </a:pPr>
            <a:endParaRPr lang="en-US" sz="2400" dirty="0" smtClean="0"/>
          </a:p>
          <a:p>
            <a:pPr>
              <a:lnSpc>
                <a:spcPct val="90000"/>
              </a:lnSpc>
            </a:pPr>
            <a:r>
              <a:rPr lang="en-US" sz="2400" dirty="0" smtClean="0"/>
              <a:t>Pupil Services maintains all official special education records &amp; handles all requests for these records.</a:t>
            </a:r>
          </a:p>
          <a:p>
            <a:pPr>
              <a:lnSpc>
                <a:spcPct val="90000"/>
              </a:lnSpc>
            </a:pPr>
            <a:endParaRPr lang="en-US" sz="2400" dirty="0" smtClean="0"/>
          </a:p>
          <a:p>
            <a:pPr>
              <a:lnSpc>
                <a:spcPct val="90000"/>
              </a:lnSpc>
            </a:pPr>
            <a:r>
              <a:rPr lang="en-US" sz="2400" dirty="0" smtClean="0"/>
              <a:t>For further information see Student Records section of  Parent/Student Handbook and AR 5125 Custody and Protection of Student Records.</a:t>
            </a:r>
          </a:p>
          <a:p>
            <a:endParaRPr lang="en-US" dirty="0"/>
          </a:p>
        </p:txBody>
      </p:sp>
      <p:sp>
        <p:nvSpPr>
          <p:cNvPr id="3" name="Title 2"/>
          <p:cNvSpPr>
            <a:spLocks noGrp="1"/>
          </p:cNvSpPr>
          <p:nvPr>
            <p:ph type="title"/>
          </p:nvPr>
        </p:nvSpPr>
        <p:spPr/>
        <p:txBody>
          <a:bodyPr/>
          <a:lstStyle/>
          <a:p>
            <a:r>
              <a:rPr lang="en-US" dirty="0" smtClean="0"/>
              <a:t>Custodian of Records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635691"/>
          </a:xfrm>
        </p:spPr>
        <p:txBody>
          <a:bodyPr>
            <a:normAutofit fontScale="92500" lnSpcReduction="10000"/>
          </a:bodyPr>
          <a:lstStyle/>
          <a:p>
            <a:pPr>
              <a:buNone/>
            </a:pPr>
            <a:r>
              <a:rPr lang="en-US" sz="1900" dirty="0" smtClean="0"/>
              <a:t>The Family Educational Rights and Privacy Act affords parents and eligible students certain rights with respect to student's education records. These rights are:</a:t>
            </a:r>
          </a:p>
          <a:p>
            <a:pPr>
              <a:buNone/>
            </a:pPr>
            <a:endParaRPr lang="en-US" sz="1900" dirty="0" smtClean="0"/>
          </a:p>
          <a:p>
            <a:pPr marL="609600" indent="-609600">
              <a:lnSpc>
                <a:spcPct val="110000"/>
              </a:lnSpc>
            </a:pPr>
            <a:r>
              <a:rPr lang="en-US" sz="1900" dirty="0" smtClean="0"/>
              <a:t>The right to </a:t>
            </a:r>
            <a:r>
              <a:rPr lang="en-US" sz="1900" u="sng" dirty="0" smtClean="0"/>
              <a:t>inspect and review</a:t>
            </a:r>
            <a:r>
              <a:rPr lang="en-US" sz="1900" dirty="0" smtClean="0"/>
              <a:t> the student’s education record within 45 days of the day the school district receives a request for access.  In addition, IDEA requires access within ten days for SPED students and before any hearing/meeting related to identification, placement, or program of the student.</a:t>
            </a:r>
            <a:endParaRPr lang="en-US" sz="1900" i="1" dirty="0" smtClean="0"/>
          </a:p>
          <a:p>
            <a:pPr marL="609600" indent="-609600">
              <a:lnSpc>
                <a:spcPct val="110000"/>
              </a:lnSpc>
              <a:buNone/>
            </a:pPr>
            <a:endParaRPr lang="en-US" sz="1900" i="1" dirty="0" smtClean="0"/>
          </a:p>
          <a:p>
            <a:pPr marL="609600" indent="-609600">
              <a:lnSpc>
                <a:spcPct val="110000"/>
              </a:lnSpc>
            </a:pPr>
            <a:r>
              <a:rPr lang="en-US" sz="1900" dirty="0" smtClean="0"/>
              <a:t>The right to challenge and require the school to amend any portion of the education records concerning the student that are inaccurate, misleading, or otherwise in violation of the student’s privacy rights</a:t>
            </a:r>
          </a:p>
          <a:p>
            <a:pPr marL="609600" indent="-609600">
              <a:lnSpc>
                <a:spcPct val="110000"/>
              </a:lnSpc>
            </a:pPr>
            <a:endParaRPr lang="en-US" sz="1900" dirty="0" smtClean="0"/>
          </a:p>
          <a:p>
            <a:pPr marL="609600" indent="-609600" algn="r">
              <a:lnSpc>
                <a:spcPct val="110000"/>
              </a:lnSpc>
              <a:buNone/>
            </a:pPr>
            <a:r>
              <a:rPr lang="en-US" sz="1100" dirty="0" smtClean="0"/>
              <a:t>BP5125</a:t>
            </a:r>
          </a:p>
          <a:p>
            <a:pPr marL="609600" indent="-609600">
              <a:lnSpc>
                <a:spcPct val="110000"/>
              </a:lnSpc>
            </a:pPr>
            <a:endParaRPr lang="en-US" sz="2100" dirty="0" smtClean="0"/>
          </a:p>
          <a:p>
            <a:endParaRPr lang="en-US" dirty="0"/>
          </a:p>
        </p:txBody>
      </p:sp>
      <p:sp>
        <p:nvSpPr>
          <p:cNvPr id="3" name="Title 2"/>
          <p:cNvSpPr>
            <a:spLocks noGrp="1"/>
          </p:cNvSpPr>
          <p:nvPr>
            <p:ph type="title"/>
          </p:nvPr>
        </p:nvSpPr>
        <p:spPr>
          <a:xfrm>
            <a:off x="457200" y="274638"/>
            <a:ext cx="8229600" cy="639762"/>
          </a:xfrm>
        </p:spPr>
        <p:txBody>
          <a:bodyPr>
            <a:normAutofit fontScale="90000"/>
          </a:bodyPr>
          <a:lstStyle/>
          <a:p>
            <a:r>
              <a:rPr lang="en-US" sz="4400" dirty="0" smtClean="0"/>
              <a:t/>
            </a:r>
            <a:br>
              <a:rPr lang="en-US" sz="4400" dirty="0" smtClean="0"/>
            </a:br>
            <a:r>
              <a:rPr lang="en-US" sz="4400" dirty="0" smtClean="0"/>
              <a:t>Key Components of FERPA</a:t>
            </a:r>
            <a:br>
              <a:rPr lang="en-US" sz="4400"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029200"/>
          </a:xfrm>
        </p:spPr>
        <p:txBody>
          <a:bodyPr>
            <a:noAutofit/>
          </a:bodyPr>
          <a:lstStyle/>
          <a:p>
            <a:pPr marL="609600" indent="-609600">
              <a:lnSpc>
                <a:spcPct val="120000"/>
              </a:lnSpc>
            </a:pPr>
            <a:r>
              <a:rPr lang="en-US" sz="1600" dirty="0" smtClean="0"/>
              <a:t>Parents or eligible students may ask the KPBSD to amend a record that they believe is inaccurate or misleading.  They should write the school principal, clearly identify the part of the record they want changed, and specify why it is inaccurate or misleading.  </a:t>
            </a:r>
          </a:p>
          <a:p>
            <a:pPr marL="609600" indent="-609600">
              <a:lnSpc>
                <a:spcPct val="120000"/>
              </a:lnSpc>
            </a:pPr>
            <a:endParaRPr lang="en-US" sz="1600" dirty="0" smtClean="0"/>
          </a:p>
          <a:p>
            <a:pPr marL="609600" indent="-609600">
              <a:lnSpc>
                <a:spcPct val="120000"/>
              </a:lnSpc>
            </a:pPr>
            <a:r>
              <a:rPr lang="en-US" sz="1600" dirty="0" smtClean="0"/>
              <a:t>If the district decides not to amend the record as requested by the parent, KPBSD will notify the parent of the decision and advise them of the right to a hearing regarding the request for amendment.  Additional information regarding the hearing procedures will be provided to the parent when notified of the right to a hearing.</a:t>
            </a:r>
          </a:p>
          <a:p>
            <a:pPr marL="609600" indent="-609600">
              <a:lnSpc>
                <a:spcPct val="120000"/>
              </a:lnSpc>
            </a:pPr>
            <a:endParaRPr lang="en-US" sz="1600" dirty="0" smtClean="0"/>
          </a:p>
          <a:p>
            <a:pPr marL="609600" indent="-609600">
              <a:lnSpc>
                <a:spcPct val="120000"/>
              </a:lnSpc>
            </a:pPr>
            <a:r>
              <a:rPr lang="en-US" sz="1600" dirty="0" smtClean="0"/>
              <a:t>FERPA protects the right to non-disclosure of personally identifiable information contained in the student’s education records without written parent consent, except to the extent that FERPA authorizes disclosure without consent.</a:t>
            </a:r>
          </a:p>
          <a:p>
            <a:pPr marL="609600" indent="-609600" algn="r">
              <a:lnSpc>
                <a:spcPct val="120000"/>
              </a:lnSpc>
              <a:buNone/>
            </a:pPr>
            <a:r>
              <a:rPr lang="en-US" sz="1000" dirty="0" smtClean="0"/>
              <a:t>BP5125</a:t>
            </a:r>
          </a:p>
          <a:p>
            <a:pPr marL="609600" indent="-609600">
              <a:lnSpc>
                <a:spcPct val="120000"/>
              </a:lnSpc>
            </a:pPr>
            <a:endParaRPr lang="en-US" sz="1600" dirty="0" smtClean="0"/>
          </a:p>
          <a:p>
            <a:pPr marL="609600" indent="-609600">
              <a:lnSpc>
                <a:spcPct val="120000"/>
              </a:lnSpc>
            </a:pPr>
            <a:endParaRPr lang="en-US" sz="1600" dirty="0" smtClean="0"/>
          </a:p>
        </p:txBody>
      </p:sp>
      <p:sp>
        <p:nvSpPr>
          <p:cNvPr id="5" name="TextBox 4"/>
          <p:cNvSpPr txBox="1"/>
          <p:nvPr/>
        </p:nvSpPr>
        <p:spPr>
          <a:xfrm>
            <a:off x="304800" y="381000"/>
            <a:ext cx="8637130" cy="923330"/>
          </a:xfrm>
          <a:prstGeom prst="rect">
            <a:avLst/>
          </a:prstGeom>
          <a:noFill/>
        </p:spPr>
        <p:txBody>
          <a:bodyPr wrap="square" rtlCol="0">
            <a:spAutoFit/>
          </a:bodyPr>
          <a:lstStyle/>
          <a:p>
            <a:r>
              <a:rPr lang="en-US" sz="3600" b="1" dirty="0" smtClean="0">
                <a:solidFill>
                  <a:schemeClr val="tx2"/>
                </a:solidFill>
                <a:effectLst>
                  <a:outerShdw blurRad="38100" dist="38100" dir="2700000" algn="tl">
                    <a:srgbClr val="000000">
                      <a:alpha val="43137"/>
                    </a:srgbClr>
                  </a:outerShdw>
                </a:effectLst>
              </a:rPr>
              <a:t>Key Components of FERPA (cont.)</a:t>
            </a:r>
            <a:r>
              <a:rPr lang="en-US" b="1" dirty="0" smtClean="0">
                <a:solidFill>
                  <a:schemeClr val="tx2"/>
                </a:solidFill>
                <a:effectLst>
                  <a:outerShdw blurRad="38100" dist="38100" dir="2700000" algn="tl">
                    <a:srgbClr val="000000">
                      <a:alpha val="43137"/>
                    </a:srgbClr>
                  </a:outerShdw>
                </a:effectLst>
              </a:rPr>
              <a:t/>
            </a:r>
            <a:br>
              <a:rPr lang="en-US" b="1" dirty="0" smtClean="0">
                <a:solidFill>
                  <a:schemeClr val="tx2"/>
                </a:solidFill>
                <a:effectLst>
                  <a:outerShdw blurRad="38100" dist="38100" dir="2700000" algn="tl">
                    <a:srgbClr val="000000">
                      <a:alpha val="43137"/>
                    </a:srgbClr>
                  </a:outerShdw>
                </a:effectLst>
              </a:rPr>
            </a:br>
            <a:endParaRPr lang="en-US" b="1" dirty="0">
              <a:solidFill>
                <a:schemeClr val="tx2"/>
              </a:solidFill>
              <a:effectLst>
                <a:outerShdw blurRad="38100" dist="38100" dir="2700000" algn="tl">
                  <a:srgbClr val="000000">
                    <a:alpha val="43137"/>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endParaRPr lang="en-US" dirty="0" smtClean="0"/>
          </a:p>
          <a:p>
            <a:pPr marL="609600" indent="-609600">
              <a:lnSpc>
                <a:spcPct val="120000"/>
              </a:lnSpc>
            </a:pPr>
            <a:r>
              <a:rPr lang="en-US" sz="2900" dirty="0" smtClean="0"/>
              <a:t>The district has the right to disclose directory information unless the parent has requested in writing that the information not be disclosed (See Student Handbook and AR 5125 and BP 5125.1.)</a:t>
            </a:r>
          </a:p>
          <a:p>
            <a:pPr marL="609600" indent="-609600">
              <a:lnSpc>
                <a:spcPct val="120000"/>
              </a:lnSpc>
            </a:pPr>
            <a:endParaRPr lang="en-US" sz="2900" dirty="0" smtClean="0"/>
          </a:p>
          <a:p>
            <a:pPr marL="609600" indent="-609600">
              <a:lnSpc>
                <a:spcPct val="120000"/>
              </a:lnSpc>
            </a:pPr>
            <a:r>
              <a:rPr lang="en-US" sz="2900" dirty="0" smtClean="0"/>
              <a:t>The right to file a complaint with the United States Department of Education concerning alleged failures by the school district to comply with the requirements of FERPA.</a:t>
            </a:r>
          </a:p>
          <a:p>
            <a:pPr marL="609600" indent="-609600">
              <a:lnSpc>
                <a:spcPct val="120000"/>
              </a:lnSpc>
            </a:pPr>
            <a:endParaRPr lang="en-US" sz="2900" dirty="0" smtClean="0"/>
          </a:p>
          <a:p>
            <a:pPr lvl="1">
              <a:lnSpc>
                <a:spcPct val="120000"/>
              </a:lnSpc>
              <a:buNone/>
            </a:pPr>
            <a:r>
              <a:rPr lang="en-US" sz="2900" dirty="0" smtClean="0"/>
              <a:t>For complete information on NOTIFICATION OF RIGHTS UNDER</a:t>
            </a:r>
          </a:p>
          <a:p>
            <a:pPr lvl="1">
              <a:lnSpc>
                <a:spcPct val="120000"/>
              </a:lnSpc>
              <a:buNone/>
            </a:pPr>
            <a:r>
              <a:rPr lang="en-US" sz="2900" dirty="0" smtClean="0"/>
              <a:t>FERPA FOR ELEMENTARY AND SECONDARY SCHOOLS including an</a:t>
            </a:r>
          </a:p>
          <a:p>
            <a:pPr lvl="1">
              <a:lnSpc>
                <a:spcPct val="120000"/>
              </a:lnSpc>
              <a:buNone/>
            </a:pPr>
            <a:r>
              <a:rPr lang="en-US" sz="2900" dirty="0" smtClean="0"/>
              <a:t>updated list of disclosures without consent see Board Policy 5125.</a:t>
            </a:r>
          </a:p>
        </p:txBody>
      </p:sp>
      <p:sp>
        <p:nvSpPr>
          <p:cNvPr id="3" name="Title 2"/>
          <p:cNvSpPr>
            <a:spLocks noGrp="1"/>
          </p:cNvSpPr>
          <p:nvPr>
            <p:ph type="title"/>
          </p:nvPr>
        </p:nvSpPr>
        <p:spPr/>
        <p:txBody>
          <a:bodyPr>
            <a:normAutofit/>
          </a:bodyPr>
          <a:lstStyle/>
          <a:p>
            <a:r>
              <a:rPr lang="en-US" sz="3600" dirty="0" smtClean="0"/>
              <a:t>Key Components of FERPA (cont.)</a:t>
            </a:r>
            <a:endParaRPr lang="en-US"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487</TotalTime>
  <Words>2398</Words>
  <Application>Microsoft Office PowerPoint</Application>
  <PresentationFormat>On-screen Show (4:3)</PresentationFormat>
  <Paragraphs>205</Paragraphs>
  <Slides>22</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Lucida Sans Unicode</vt:lpstr>
      <vt:lpstr>Symbol</vt:lpstr>
      <vt:lpstr>Verdana</vt:lpstr>
      <vt:lpstr>Wingdings 2</vt:lpstr>
      <vt:lpstr>Wingdings 3</vt:lpstr>
      <vt:lpstr>Concourse</vt:lpstr>
      <vt:lpstr>FERPA</vt:lpstr>
      <vt:lpstr> Family Educational Rights and Privacy Act </vt:lpstr>
      <vt:lpstr>Goals of FERPA</vt:lpstr>
      <vt:lpstr>Condidentiality</vt:lpstr>
      <vt:lpstr> Confidentiality KPBSD Policies:  BP 4119.23,  BP 4219.23 and BP 4319.29 </vt:lpstr>
      <vt:lpstr>Custodian of Records</vt:lpstr>
      <vt:lpstr> Key Components of FERPA </vt:lpstr>
      <vt:lpstr>PowerPoint Presentation</vt:lpstr>
      <vt:lpstr>Key Components of FERPA (cont.)</vt:lpstr>
      <vt:lpstr>Educational Records</vt:lpstr>
      <vt:lpstr>Examples of Educational Records</vt:lpstr>
      <vt:lpstr>Disciplinary Records and FERPA</vt:lpstr>
      <vt:lpstr>What is NOT an Educational Record?</vt:lpstr>
      <vt:lpstr> Disclosure </vt:lpstr>
      <vt:lpstr>Disclosure</vt:lpstr>
      <vt:lpstr>Disclosure without Consent</vt:lpstr>
      <vt:lpstr>Disclosure without Consent</vt:lpstr>
      <vt:lpstr>Disclosure without Consent</vt:lpstr>
      <vt:lpstr>Disclosure without Consent</vt:lpstr>
      <vt:lpstr>Disclosure without Consent unless Written Objection is Received</vt:lpstr>
      <vt:lpstr>Questions</vt:lpstr>
      <vt:lpstr>References</vt:lpstr>
    </vt:vector>
  </TitlesOfParts>
  <Company>KPBSD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FERPA</dc:title>
  <dc:creator>e01360</dc:creator>
  <cp:lastModifiedBy>Shane Bostic</cp:lastModifiedBy>
  <cp:revision>55</cp:revision>
  <dcterms:created xsi:type="dcterms:W3CDTF">2011-06-14T21:31:21Z</dcterms:created>
  <dcterms:modified xsi:type="dcterms:W3CDTF">2015-08-10T21:28:12Z</dcterms:modified>
</cp:coreProperties>
</file>