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92" r:id="rId2"/>
  </p:sldMasterIdLst>
  <p:sldIdLst>
    <p:sldId id="256" r:id="rId3"/>
    <p:sldId id="257" r:id="rId4"/>
    <p:sldId id="262" r:id="rId5"/>
    <p:sldId id="258" r:id="rId6"/>
    <p:sldId id="263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7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9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89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7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7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64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28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49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55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1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84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4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64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10/27/2015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6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50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hyperlink" Target="http://youtu.be/d0zION8xjbM?list=FL-gXKcr3wXv7uzCzHD3dyxw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periodictabl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riodicvideos.com/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554" y="1464733"/>
            <a:ext cx="8825658" cy="948267"/>
          </a:xfrm>
        </p:spPr>
        <p:txBody>
          <a:bodyPr/>
          <a:lstStyle/>
          <a:p>
            <a:r>
              <a:rPr lang="en-US" dirty="0" smtClean="0"/>
              <a:t>What is an Element?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554" y="2643780"/>
            <a:ext cx="9957545" cy="861420"/>
          </a:xfrm>
        </p:spPr>
        <p:txBody>
          <a:bodyPr>
            <a:noAutofit/>
          </a:bodyPr>
          <a:lstStyle/>
          <a:p>
            <a:r>
              <a:rPr lang="en-US" sz="3000" dirty="0" smtClean="0"/>
              <a:t>How many elements can you list or name?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73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-635000"/>
            <a:ext cx="3401064" cy="1447800"/>
          </a:xfrm>
        </p:spPr>
        <p:txBody>
          <a:bodyPr/>
          <a:lstStyle/>
          <a:p>
            <a:r>
              <a:rPr lang="en-US" sz="4800" dirty="0" smtClean="0">
                <a:hlinkClick r:id="rId2"/>
              </a:rPr>
              <a:t>Elements</a:t>
            </a:r>
            <a:endParaRPr lang="en-US" sz="4800" dirty="0"/>
          </a:p>
        </p:txBody>
      </p:sp>
      <p:pic>
        <p:nvPicPr>
          <p:cNvPr id="1028" name="Picture 4" descr="http://images.wisegeek.com/rare-meta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55" y="423217"/>
            <a:ext cx="3073337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-60613" y="834082"/>
            <a:ext cx="4889499" cy="385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</a:pPr>
            <a:r>
              <a:rPr lang="en-US" sz="3100" b="1" i="1" dirty="0" smtClean="0">
                <a:solidFill>
                  <a:srgbClr val="9E5E9B">
                    <a:lumMod val="60000"/>
                    <a:lumOff val="40000"/>
                  </a:srgbClr>
                </a:solidFill>
              </a:rPr>
              <a:t>A pure </a:t>
            </a:r>
            <a:r>
              <a:rPr lang="en-US" sz="3100" b="1" i="1" dirty="0" smtClean="0">
                <a:solidFill>
                  <a:srgbClr val="9E5E9B">
                    <a:lumMod val="60000"/>
                    <a:lumOff val="40000"/>
                  </a:srgbClr>
                </a:solidFill>
              </a:rPr>
              <a:t>substance that is made up of only </a:t>
            </a:r>
            <a:r>
              <a:rPr lang="en-US" sz="3100" b="1" i="1" u="sng" dirty="0" smtClean="0">
                <a:solidFill>
                  <a:srgbClr val="9E5E9B">
                    <a:lumMod val="60000"/>
                    <a:lumOff val="40000"/>
                  </a:srgbClr>
                </a:solidFill>
                <a:hlinkClick r:id="rId4"/>
              </a:rPr>
              <a:t>one </a:t>
            </a:r>
            <a:r>
              <a:rPr lang="en-US" sz="3100" b="1" i="1" dirty="0" smtClean="0">
                <a:solidFill>
                  <a:srgbClr val="9E5E9B">
                    <a:lumMod val="60000"/>
                    <a:lumOff val="40000"/>
                  </a:srgbClr>
                </a:solidFill>
              </a:rPr>
              <a:t>type of atom.</a:t>
            </a:r>
          </a:p>
          <a:p>
            <a:pPr marL="457200" indent="-457200">
              <a:buClr>
                <a:srgbClr val="1E5155">
                  <a:lumMod val="40000"/>
                  <a:lumOff val="60000"/>
                </a:srgbClr>
              </a:buClr>
              <a:buFont typeface="Wingdings" panose="05000000000000000000" pitchFamily="2" charset="2"/>
              <a:buChar char="v"/>
            </a:pPr>
            <a:r>
              <a:rPr lang="en-US" sz="3100" b="1" i="1" dirty="0" smtClean="0">
                <a:solidFill>
                  <a:srgbClr val="9E5E9B">
                    <a:lumMod val="60000"/>
                    <a:lumOff val="40000"/>
                  </a:srgbClr>
                </a:solidFill>
              </a:rPr>
              <a:t>Cannot be chemically or physically split into something simpler</a:t>
            </a:r>
            <a:endParaRPr lang="en-US" sz="3100" b="1" dirty="0" smtClean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958" y="4755767"/>
            <a:ext cx="4474359" cy="2092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accent1"/>
                </a:solidFill>
              </a:rPr>
              <a:t>Each element has unique properties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Characteristics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“Personality”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Behavior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655" y="2819052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Palladium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images-of-elements.com/bismuth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75" y="3587377"/>
            <a:ext cx="3030439" cy="30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0315" y="3650504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Bismuth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periodictable.com/Samples/027.12/s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93" y="279596"/>
            <a:ext cx="3370908" cy="33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47993" y="211435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Cobalt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36" name="Picture 12" descr="http://aisscience7elements.pbworks.com/f/1302662736/Phosphor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93" y="3944278"/>
            <a:ext cx="3858279" cy="23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147993" y="6248213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Phosphorus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2186" y="211435"/>
            <a:ext cx="8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Co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358" y="372417"/>
            <a:ext cx="8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</a:rPr>
              <a:t>Pd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8486" y="3587377"/>
            <a:ext cx="83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8270" y="4524935"/>
            <a:ext cx="41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6" descr="http://www.theodoregray.com/PeriodicTable/Samples/053.8/s15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84" y="521547"/>
            <a:ext cx="6030059" cy="60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8eatomselementsboardworks-140204003427-phpapp02/95/8-e-atoms-elements-boardworks-6-638.jpg?cb=139147414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4" y="33356"/>
            <a:ext cx="9090025" cy="68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5600" y="6127065"/>
            <a:ext cx="1485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me for more…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4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8742" cy="679996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3355" y="1447800"/>
            <a:ext cx="3401062" cy="25019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000" b="1" dirty="0" smtClean="0"/>
              <a:t>Make three </a:t>
            </a:r>
            <a:r>
              <a:rPr lang="en-US" sz="3000" b="1" dirty="0"/>
              <a:t>inferences about the </a:t>
            </a:r>
            <a:r>
              <a:rPr lang="en-US" sz="3000" b="1" dirty="0" smtClean="0"/>
              <a:t>elements based </a:t>
            </a:r>
            <a:r>
              <a:rPr lang="en-US" sz="3000" b="1" dirty="0" smtClean="0"/>
              <a:t>on this graphic.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52918"/>
            <a:ext cx="113030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Answer the following on a slip of scrap paper and turn it in as you leave.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What is an element?  (Be as thorough and specific as you can)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Give three examples.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18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16" y="-135043"/>
            <a:ext cx="7810401" cy="14478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Elements are </a:t>
            </a:r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represented </a:t>
            </a:r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by a </a:t>
            </a:r>
            <a:r>
              <a:rPr lang="en-US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symbol and a number</a:t>
            </a:r>
            <a:endParaRPr lang="en-US" sz="36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63" y="1343660"/>
            <a:ext cx="3234905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9" y="1447800"/>
            <a:ext cx="8044238" cy="5471587"/>
          </a:xfrm>
        </p:spPr>
        <p:txBody>
          <a:bodyPr>
            <a:normAutofit/>
          </a:bodyPr>
          <a:lstStyle/>
          <a:p>
            <a:r>
              <a:rPr lang="en-US" sz="2600" b="1" u="sng" dirty="0" smtClean="0"/>
              <a:t>Atomic Number: </a:t>
            </a:r>
            <a:r>
              <a:rPr lang="en-US" sz="2600" dirty="0" smtClean="0"/>
              <a:t>DNA for elements, there is only one element with each number.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Can be used to identify element</a:t>
            </a:r>
            <a:endParaRPr lang="en-US" sz="2600" dirty="0" smtClean="0"/>
          </a:p>
          <a:p>
            <a:r>
              <a:rPr lang="en-US" sz="2600" b="1" dirty="0" smtClean="0"/>
              <a:t>Symbols</a:t>
            </a:r>
            <a:r>
              <a:rPr lang="en-US" sz="2600" dirty="0" smtClean="0"/>
              <a:t> for elements have many different origins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alchemy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Latin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11067" y="3175000"/>
            <a:ext cx="1916466" cy="42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 txBox="1">
            <a:spLocks/>
          </p:cNvSpPr>
          <p:nvPr/>
        </p:nvSpPr>
        <p:spPr>
          <a:xfrm>
            <a:off x="2125262" y="3790029"/>
            <a:ext cx="3226818" cy="216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600" b="1" dirty="0" smtClean="0">
                <a:solidFill>
                  <a:prstClr val="white"/>
                </a:solidFill>
              </a:rPr>
              <a:t>Potassium – K</a:t>
            </a:r>
          </a:p>
          <a:p>
            <a:pPr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dirty="0" err="1" smtClean="0">
                <a:solidFill>
                  <a:schemeClr val="bg1"/>
                </a:solidFill>
              </a:rPr>
              <a:t>Kalium</a:t>
            </a:r>
            <a:r>
              <a:rPr lang="en-US" sz="2600" dirty="0" smtClean="0">
                <a:solidFill>
                  <a:srgbClr val="B01513">
                    <a:lumMod val="75000"/>
                  </a:srgbClr>
                </a:solidFill>
              </a:rPr>
              <a:t>”</a:t>
            </a:r>
            <a:r>
              <a:rPr lang="en-US" sz="2600" dirty="0" smtClean="0">
                <a:solidFill>
                  <a:prstClr val="white"/>
                </a:solidFill>
              </a:rPr>
              <a:t>, </a:t>
            </a:r>
            <a:r>
              <a:rPr lang="en-US" sz="2600" dirty="0" err="1" smtClean="0">
                <a:solidFill>
                  <a:prstClr val="white"/>
                </a:solidFill>
              </a:rPr>
              <a:t>latin</a:t>
            </a:r>
            <a:endParaRPr lang="en-US" sz="2600" dirty="0" smtClean="0">
              <a:solidFill>
                <a:prstClr val="white"/>
              </a:solidFill>
            </a:endParaRPr>
          </a:p>
          <a:p>
            <a:pPr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600" b="1" dirty="0" smtClean="0">
                <a:solidFill>
                  <a:prstClr val="white"/>
                </a:solidFill>
              </a:rPr>
              <a:t>Iron </a:t>
            </a:r>
            <a:r>
              <a:rPr lang="en-US" sz="2600" b="1" dirty="0" smtClean="0">
                <a:solidFill>
                  <a:prstClr val="white"/>
                </a:solidFill>
              </a:rPr>
              <a:t>– Fe</a:t>
            </a:r>
          </a:p>
          <a:p>
            <a:pPr algn="ctr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dirty="0" err="1" smtClean="0">
                <a:solidFill>
                  <a:schemeClr val="bg1"/>
                </a:solidFill>
              </a:rPr>
              <a:t>Ferrum</a:t>
            </a:r>
            <a:r>
              <a:rPr lang="en-US" sz="2600" dirty="0" smtClean="0">
                <a:solidFill>
                  <a:schemeClr val="bg1"/>
                </a:solidFill>
              </a:rPr>
              <a:t>”  </a:t>
            </a:r>
            <a:r>
              <a:rPr lang="en-US" sz="2600" dirty="0" err="1" smtClean="0">
                <a:solidFill>
                  <a:prstClr val="white"/>
                </a:solidFill>
              </a:rPr>
              <a:t>latin</a:t>
            </a:r>
            <a:endParaRPr lang="en-US" sz="2600" dirty="0" smtClean="0">
              <a:solidFill>
                <a:prstClr val="white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sz="2600" dirty="0">
              <a:solidFill>
                <a:prstClr val="white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04400" y="880533"/>
            <a:ext cx="801616" cy="8898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111067" y="5317067"/>
            <a:ext cx="901256" cy="598593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07117" y="161548"/>
            <a:ext cx="4037010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Atomic Number</a:t>
            </a:r>
          </a:p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# of Protons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4269" y="5915660"/>
            <a:ext cx="6869858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Atomic Mass</a:t>
            </a:r>
          </a:p>
          <a:p>
            <a:pPr algn="ctr"/>
            <a:r>
              <a:rPr lang="en-US" sz="2600" b="1" dirty="0" smtClean="0">
                <a:solidFill>
                  <a:prstClr val="white"/>
                </a:solidFill>
              </a:rPr>
              <a:t># protons + # neutrons = mass of nucleus</a:t>
            </a:r>
            <a:endParaRPr lang="en-US" sz="2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87389" y="897218"/>
            <a:ext cx="11342689" cy="1400530"/>
          </a:xfrm>
        </p:spPr>
        <p:txBody>
          <a:bodyPr/>
          <a:lstStyle/>
          <a:p>
            <a:pPr algn="ct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Correct Capitalization is Not </a:t>
            </a:r>
            <a:r>
              <a:rPr lang="en-US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Optional</a:t>
            </a:r>
            <a:endParaRPr lang="en-US" b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4000" y="1798918"/>
            <a:ext cx="11595100" cy="467808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First letter of each symbol is capitalized and second is not!!!</a:t>
            </a:r>
          </a:p>
          <a:p>
            <a:pPr lvl="1"/>
            <a:r>
              <a:rPr lang="en-US" sz="3000" dirty="0" smtClean="0"/>
              <a:t>Fe – iron</a:t>
            </a:r>
          </a:p>
          <a:p>
            <a:pPr lvl="1"/>
            <a:r>
              <a:rPr lang="en-US" sz="3000" dirty="0" smtClean="0"/>
              <a:t>Ca – calcium  </a:t>
            </a:r>
          </a:p>
          <a:p>
            <a:pPr lvl="1"/>
            <a:r>
              <a:rPr lang="en-US" sz="3000" dirty="0" smtClean="0"/>
              <a:t>Br – bromine</a:t>
            </a:r>
          </a:p>
          <a:p>
            <a:r>
              <a:rPr lang="en-US" sz="3200" dirty="0" smtClean="0"/>
              <a:t> If you do it means something completely different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NI – Nitrogen Iodide</a:t>
            </a:r>
          </a:p>
          <a:p>
            <a:pPr lvl="1"/>
            <a:r>
              <a:rPr lang="en-US" sz="2800" dirty="0" smtClean="0"/>
              <a:t>Ni – Nickel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CO – Carbon monoxide</a:t>
            </a:r>
          </a:p>
          <a:p>
            <a:pPr lvl="1"/>
            <a:r>
              <a:rPr lang="en-US" sz="3000" dirty="0" smtClean="0"/>
              <a:t>Co - cobalt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537633"/>
            <a:ext cx="12276666" cy="1447800"/>
          </a:xfrm>
        </p:spPr>
        <p:txBody>
          <a:bodyPr/>
          <a:lstStyle/>
          <a:p>
            <a:r>
              <a:rPr lang="en-US" sz="3200" b="1" dirty="0" smtClean="0"/>
              <a:t>Use your periodic table &amp; notes to answer the following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11599333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periodic table is placed in order according to element _______________. </a:t>
            </a:r>
          </a:p>
          <a:p>
            <a:r>
              <a:rPr lang="en-US" sz="3200" dirty="0" smtClean="0"/>
              <a:t>What is the atomic number of oxygen? </a:t>
            </a:r>
          </a:p>
          <a:p>
            <a:r>
              <a:rPr lang="en-US" sz="3200" dirty="0" smtClean="0"/>
              <a:t>What is the symbol for Krypton?</a:t>
            </a:r>
          </a:p>
          <a:p>
            <a:r>
              <a:rPr lang="en-US" sz="3200" dirty="0" smtClean="0"/>
              <a:t>What is the atomic mass of Sodium?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2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278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Ion Boardroom</vt:lpstr>
      <vt:lpstr>Ion</vt:lpstr>
      <vt:lpstr>What is an Element? </vt:lpstr>
      <vt:lpstr>Elements</vt:lpstr>
      <vt:lpstr>PowerPoint Presentation</vt:lpstr>
      <vt:lpstr>More</vt:lpstr>
      <vt:lpstr>Exit Slip</vt:lpstr>
      <vt:lpstr>Elements are represented by a symbol and a number</vt:lpstr>
      <vt:lpstr>Correct Capitalization is Not Optional</vt:lpstr>
      <vt:lpstr>Use your periodic table &amp; notes to answer the following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Element? </dc:title>
  <dc:creator>Carlyn Nichols</dc:creator>
  <cp:lastModifiedBy>Carlyn Nichols</cp:lastModifiedBy>
  <cp:revision>12</cp:revision>
  <dcterms:created xsi:type="dcterms:W3CDTF">2015-10-27T16:12:02Z</dcterms:created>
  <dcterms:modified xsi:type="dcterms:W3CDTF">2015-10-27T17:02:19Z</dcterms:modified>
</cp:coreProperties>
</file>